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9" r:id="rId4"/>
  </p:sldMasterIdLst>
  <p:notesMasterIdLst>
    <p:notesMasterId r:id="rId76"/>
  </p:notesMasterIdLst>
  <p:sldIdLst>
    <p:sldId id="256" r:id="rId5"/>
    <p:sldId id="517" r:id="rId6"/>
    <p:sldId id="560" r:id="rId7"/>
    <p:sldId id="567" r:id="rId8"/>
    <p:sldId id="568" r:id="rId9"/>
    <p:sldId id="569" r:id="rId10"/>
    <p:sldId id="561" r:id="rId11"/>
    <p:sldId id="400" r:id="rId12"/>
    <p:sldId id="518" r:id="rId13"/>
    <p:sldId id="542" r:id="rId14"/>
    <p:sldId id="457" r:id="rId15"/>
    <p:sldId id="540" r:id="rId16"/>
    <p:sldId id="543" r:id="rId17"/>
    <p:sldId id="544" r:id="rId18"/>
    <p:sldId id="547" r:id="rId19"/>
    <p:sldId id="453" r:id="rId20"/>
    <p:sldId id="573" r:id="rId21"/>
    <p:sldId id="576" r:id="rId22"/>
    <p:sldId id="574" r:id="rId23"/>
    <p:sldId id="575" r:id="rId24"/>
    <p:sldId id="539" r:id="rId25"/>
    <p:sldId id="445" r:id="rId26"/>
    <p:sldId id="455" r:id="rId27"/>
    <p:sldId id="554" r:id="rId28"/>
    <p:sldId id="555" r:id="rId29"/>
    <p:sldId id="449" r:id="rId30"/>
    <p:sldId id="456" r:id="rId31"/>
    <p:sldId id="451" r:id="rId32"/>
    <p:sldId id="454" r:id="rId33"/>
    <p:sldId id="558" r:id="rId34"/>
    <p:sldId id="559" r:id="rId35"/>
    <p:sldId id="556" r:id="rId36"/>
    <p:sldId id="557" r:id="rId37"/>
    <p:sldId id="541" r:id="rId38"/>
    <p:sldId id="477" r:id="rId39"/>
    <p:sldId id="460" r:id="rId40"/>
    <p:sldId id="458" r:id="rId41"/>
    <p:sldId id="459" r:id="rId42"/>
    <p:sldId id="461" r:id="rId43"/>
    <p:sldId id="462" r:id="rId44"/>
    <p:sldId id="463" r:id="rId45"/>
    <p:sldId id="464" r:id="rId46"/>
    <p:sldId id="465" r:id="rId47"/>
    <p:sldId id="479" r:id="rId48"/>
    <p:sldId id="480" r:id="rId49"/>
    <p:sldId id="488" r:id="rId50"/>
    <p:sldId id="481" r:id="rId51"/>
    <p:sldId id="482" r:id="rId52"/>
    <p:sldId id="483" r:id="rId53"/>
    <p:sldId id="484" r:id="rId54"/>
    <p:sldId id="485" r:id="rId55"/>
    <p:sldId id="486" r:id="rId56"/>
    <p:sldId id="487" r:id="rId57"/>
    <p:sldId id="489" r:id="rId58"/>
    <p:sldId id="490" r:id="rId59"/>
    <p:sldId id="491" r:id="rId60"/>
    <p:sldId id="492" r:id="rId61"/>
    <p:sldId id="493" r:id="rId62"/>
    <p:sldId id="494" r:id="rId63"/>
    <p:sldId id="495" r:id="rId64"/>
    <p:sldId id="496" r:id="rId65"/>
    <p:sldId id="438" r:id="rId66"/>
    <p:sldId id="440" r:id="rId67"/>
    <p:sldId id="441" r:id="rId68"/>
    <p:sldId id="521" r:id="rId69"/>
    <p:sldId id="535" r:id="rId70"/>
    <p:sldId id="536" r:id="rId71"/>
    <p:sldId id="564" r:id="rId72"/>
    <p:sldId id="565" r:id="rId73"/>
    <p:sldId id="566" r:id="rId74"/>
    <p:sldId id="572" r:id="rId7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drea Boehling" initials="AB" lastIdx="1" clrIdx="6">
    <p:extLst/>
  </p:cmAuthor>
  <p:cmAuthor id="1" name="Sanjay Gaur" initials="SG" lastIdx="8" clrIdx="0">
    <p:extLst/>
  </p:cmAuthor>
  <p:cmAuthor id="2" name="Akbar Alikhan" initials="AA" lastIdx="8" clrIdx="1">
    <p:extLst/>
  </p:cmAuthor>
  <p:cmAuthor id="3" name="Habib Isaac" initials="HI" lastIdx="4" clrIdx="2">
    <p:extLst/>
  </p:cmAuthor>
  <p:cmAuthor id="4" name="Khanh" initials="K" lastIdx="2" clrIdx="3">
    <p:extLst/>
  </p:cmAuthor>
  <p:cmAuthor id="5" name="Rosemary Menard" initials="RCM" lastIdx="16" clrIdx="4"/>
  <p:cmAuthor id="6" name="Sanjay" initials="S" lastIdx="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283"/>
    <a:srgbClr val="1481AC"/>
    <a:srgbClr val="1586B3"/>
    <a:srgbClr val="199FD5"/>
    <a:srgbClr val="1792C3"/>
    <a:srgbClr val="1CADE4"/>
    <a:srgbClr val="2683C6"/>
    <a:srgbClr val="ABE7FF"/>
    <a:srgbClr val="ABEFFF"/>
    <a:srgbClr val="318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5" autoAdjust="0"/>
    <p:restoredTop sz="86076" autoAdjust="0"/>
  </p:normalViewPr>
  <p:slideViewPr>
    <p:cSldViewPr snapToGrid="0">
      <p:cViewPr>
        <p:scale>
          <a:sx n="82" d="100"/>
          <a:sy n="82" d="100"/>
        </p:scale>
        <p:origin x="-1856" y="-296"/>
      </p:cViewPr>
      <p:guideLst>
        <p:guide orient="horz" pos="2160"/>
        <p:guide pos="2736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30" d="100"/>
        <a:sy n="130" d="100"/>
      </p:scale>
      <p:origin x="0" y="4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commentAuthors" Target="commentAuthors.xml"/><Relationship Id="rId79" Type="http://schemas.openxmlformats.org/officeDocument/2006/relationships/presProps" Target="presProp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BCBF8-C86B-4BF3-AD63-2AD067C4968A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CE21D5-0ED7-4655-928E-490C2398A870}">
      <dgm:prSet phldrT="[Text]" custT="1"/>
      <dgm:spPr>
        <a:xfrm>
          <a:off x="1429720" y="380602"/>
          <a:ext cx="1171480" cy="468592"/>
        </a:xfrm>
        <a:solidFill>
          <a:srgbClr val="9BBB59">
            <a:hueOff val="2812566"/>
            <a:satOff val="-4220"/>
            <a:lumOff val="-686"/>
            <a:alphaOff val="0"/>
          </a:srgbClr>
        </a:solidFill>
        <a:ln w="25400" cap="flat" cmpd="sng" algn="ctr">
          <a:solidFill>
            <a:srgbClr val="9BBB59">
              <a:hueOff val="2812566"/>
              <a:satOff val="-4220"/>
              <a:lumOff val="-68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Equity</a:t>
          </a:r>
          <a:endParaRPr lang="en-US" sz="1400" b="1" dirty="0">
            <a:solidFill>
              <a:sysClr val="window" lastClr="FFFFFF"/>
            </a:solidFill>
            <a:latin typeface="Calibri" pitchFamily="34" charset="0"/>
            <a:ea typeface="+mn-ea"/>
            <a:cs typeface="+mn-cs"/>
          </a:endParaRPr>
        </a:p>
      </dgm:t>
    </dgm:pt>
    <dgm:pt modelId="{D34DED85-6946-4B84-AC6D-BAF74ABEC21D}" type="parTrans" cxnId="{5E53FB39-8702-43FE-935A-8F8428B910BE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B930DA92-A018-4ACF-AEDA-B1C393240866}" type="sibTrans" cxnId="{5E53FB39-8702-43FE-935A-8F8428B910BE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3BC69FD8-10EF-484B-A5F5-A901CD6603FA}">
      <dgm:prSet phldrT="[Text]" custT="1"/>
      <dgm:spPr>
        <a:xfrm>
          <a:off x="2630699" y="380602"/>
          <a:ext cx="1171480" cy="468592"/>
        </a:xfr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Appropriate Funding Mechanisms</a:t>
          </a:r>
          <a:endParaRPr lang="en-US" sz="1400" b="1" dirty="0">
            <a:solidFill>
              <a:sysClr val="window" lastClr="FFFFFF"/>
            </a:solidFill>
            <a:latin typeface="Calibri" pitchFamily="34" charset="0"/>
            <a:ea typeface="+mn-ea"/>
            <a:cs typeface="+mn-cs"/>
          </a:endParaRPr>
        </a:p>
      </dgm:t>
    </dgm:pt>
    <dgm:pt modelId="{354EDB1B-C472-491A-9E31-463C42F62DD1}" type="parTrans" cxnId="{39EE49D1-56E8-4E90-8C79-4901A63D6806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A51FB15A-0B6F-40C6-AE5A-43976C75E3D7}" type="sibTrans" cxnId="{39EE49D1-56E8-4E90-8C79-4901A63D6806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BCA2037E-66DE-48EB-9E30-62DD97BABC24}">
      <dgm:prSet phldrT="[Text]" custT="1"/>
      <dgm:spPr>
        <a:xfrm>
          <a:off x="3831665" y="379726"/>
          <a:ext cx="1171480" cy="468592"/>
        </a:xfrm>
        <a:solidFill>
          <a:srgbClr val="9BBB59">
            <a:hueOff val="8437698"/>
            <a:satOff val="-12660"/>
            <a:lumOff val="-2059"/>
            <a:alphaOff val="0"/>
          </a:srgbClr>
        </a:solidFill>
        <a:ln w="25400" cap="flat" cmpd="sng" algn="ctr">
          <a:solidFill>
            <a:srgbClr val="9BBB59">
              <a:hueOff val="8437698"/>
              <a:satOff val="-12660"/>
              <a:lumOff val="-205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Rate Stability &amp; Affordability</a:t>
          </a:r>
          <a:endParaRPr lang="en-US" sz="1400" b="1" dirty="0">
            <a:solidFill>
              <a:sysClr val="window" lastClr="FFFFFF"/>
            </a:solidFill>
            <a:latin typeface="Calibri" pitchFamily="34" charset="0"/>
            <a:ea typeface="+mn-ea"/>
            <a:cs typeface="+mn-cs"/>
          </a:endParaRPr>
        </a:p>
      </dgm:t>
    </dgm:pt>
    <dgm:pt modelId="{240B22E5-2353-41BC-8806-22B0C40E9803}" type="parTrans" cxnId="{AF7A7C8D-BAA7-408D-A11E-9D825C26FC67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056092BC-8E6F-486C-8984-DDA53F0E6A9A}" type="sibTrans" cxnId="{AF7A7C8D-BAA7-408D-A11E-9D825C26FC67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A648CCD0-22F4-4B3F-B25A-0D93197C52B0}">
      <dgm:prSet phldrT="[Text]" custT="1"/>
      <dgm:spPr>
        <a:xfrm>
          <a:off x="3831665" y="1015763"/>
          <a:ext cx="1171480" cy="2810880"/>
        </a:xfrm>
        <a:solidFill>
          <a:srgbClr val="9BBB59">
            <a:tint val="40000"/>
            <a:alpha val="90000"/>
            <a:hueOff val="8037640"/>
            <a:satOff val="-10345"/>
            <a:lumOff val="-806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8037640"/>
              <a:satOff val="-10345"/>
              <a:lumOff val="-806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Rate Stability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4A3B9102-89D8-433C-8EE5-DE384C0B1062}" type="parTrans" cxnId="{3B89C2E0-D4AE-45E4-9E97-9E84021D77D1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F71BAFD0-E9B0-4BF7-99E4-5A9ACC18C235}" type="sibTrans" cxnId="{3B89C2E0-D4AE-45E4-9E97-9E84021D77D1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5094E668-55A3-4D64-B2CC-F58AB784A98E}">
      <dgm:prSet phldrT="[Text]" custT="1"/>
      <dgm:spPr>
        <a:xfrm>
          <a:off x="5032632" y="379726"/>
          <a:ext cx="1171480" cy="468592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Promotes Efficiency / Conservation</a:t>
          </a:r>
          <a:endParaRPr lang="en-US" sz="1400" b="1" dirty="0">
            <a:solidFill>
              <a:sysClr val="window" lastClr="FFFFFF"/>
            </a:solidFill>
            <a:latin typeface="Calibri" pitchFamily="34" charset="0"/>
            <a:ea typeface="+mn-ea"/>
            <a:cs typeface="+mn-cs"/>
          </a:endParaRPr>
        </a:p>
      </dgm:t>
    </dgm:pt>
    <dgm:pt modelId="{22F809D5-6184-4621-ACCA-88D18240BAFD}" type="parTrans" cxnId="{A592B16D-3EB4-49BE-984C-AC01FD051B6C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72612ADB-121C-4BE9-934F-1680CD4132E9}" type="sibTrans" cxnId="{A592B16D-3EB4-49BE-984C-AC01FD051B6C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99C8A01D-8F99-4AD4-A547-F3E66DF5A1E6}">
      <dgm:prSet phldrT="[Text]" custT="1"/>
      <dgm:spPr>
        <a:xfrm>
          <a:off x="5032632" y="1015763"/>
          <a:ext cx="1171480" cy="2810880"/>
        </a:xfr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Promotes Conservation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7EE35D71-EDEB-4FB9-BBAA-9485017D8572}" type="parTrans" cxnId="{9E9F750B-B874-4DDA-8607-56A3B288B02B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77049161-F614-4AA5-BBCB-0B12525F3F11}" type="sibTrans" cxnId="{9E9F750B-B874-4DDA-8607-56A3B288B02B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FDDBFE6C-DEEA-47AB-BAE0-B58761B9A165}">
      <dgm:prSet phldrT="[Text]" custT="1"/>
      <dgm:spPr>
        <a:xfrm>
          <a:off x="221092" y="380602"/>
          <a:ext cx="1171480" cy="468592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Administration</a:t>
          </a:r>
          <a:endParaRPr lang="en-US" sz="1400" b="1" dirty="0">
            <a:solidFill>
              <a:sysClr val="window" lastClr="FFFFFF"/>
            </a:solidFill>
            <a:latin typeface="Calibri" pitchFamily="34" charset="0"/>
            <a:ea typeface="+mn-ea"/>
            <a:cs typeface="+mn-cs"/>
          </a:endParaRPr>
        </a:p>
      </dgm:t>
    </dgm:pt>
    <dgm:pt modelId="{C41BF475-E1AB-4168-BD7F-77D18AF211B9}" type="parTrans" cxnId="{1CC46D1F-BEDB-4047-B24D-6EE35E125698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3D8F92E8-2755-426C-B8DD-A0B7A5F80AF8}" type="sibTrans" cxnId="{1CC46D1F-BEDB-4047-B24D-6EE35E125698}">
      <dgm:prSet/>
      <dgm:spPr/>
      <dgm:t>
        <a:bodyPr/>
        <a:lstStyle/>
        <a:p>
          <a:endParaRPr lang="en-US" sz="1400">
            <a:latin typeface="Calibri" pitchFamily="34" charset="0"/>
          </a:endParaRPr>
        </a:p>
      </dgm:t>
    </dgm:pt>
    <dgm:pt modelId="{C403DF84-1388-4A95-BCE4-4B04C30C1E0A}">
      <dgm:prSet phldrT="[Text]" custT="1"/>
      <dgm:spPr>
        <a:xfrm>
          <a:off x="228753" y="1016915"/>
          <a:ext cx="1171480" cy="281088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Customer Understanding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8C581DD8-5B66-46AF-9CA8-DBBBF36CC1A7}" type="parTrans" cxnId="{2FE218C4-5C08-4BBA-AF76-1BB977349DE1}">
      <dgm:prSet/>
      <dgm:spPr/>
      <dgm:t>
        <a:bodyPr/>
        <a:lstStyle/>
        <a:p>
          <a:endParaRPr lang="en-US" sz="1400"/>
        </a:p>
      </dgm:t>
    </dgm:pt>
    <dgm:pt modelId="{96A1D1EA-D7E8-4603-BDBC-C82AE3280AB5}" type="sibTrans" cxnId="{2FE218C4-5C08-4BBA-AF76-1BB977349DE1}">
      <dgm:prSet/>
      <dgm:spPr/>
      <dgm:t>
        <a:bodyPr/>
        <a:lstStyle/>
        <a:p>
          <a:endParaRPr lang="en-US" sz="1400"/>
        </a:p>
      </dgm:t>
    </dgm:pt>
    <dgm:pt modelId="{AE5D214E-77FC-47D9-83F0-4FFA0430E36E}">
      <dgm:prSet phldrT="[Text]" custT="1"/>
      <dgm:spPr>
        <a:xfrm>
          <a:off x="2630699" y="1016915"/>
          <a:ext cx="1171480" cy="2810880"/>
        </a:xfrm>
        <a:solidFill>
          <a:srgbClr val="9BBB59">
            <a:tint val="40000"/>
            <a:alpha val="90000"/>
            <a:hueOff val="5358427"/>
            <a:satOff val="-6896"/>
            <a:lumOff val="-537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5358427"/>
              <a:satOff val="-6896"/>
              <a:lumOff val="-537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Revenue Stability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1C5B4989-AB40-4A7F-AB09-1FA0702E6465}" type="parTrans" cxnId="{F284BE0A-6715-41D1-BAFB-335EBCFFFEC2}">
      <dgm:prSet/>
      <dgm:spPr/>
      <dgm:t>
        <a:bodyPr/>
        <a:lstStyle/>
        <a:p>
          <a:endParaRPr lang="en-US" sz="1400"/>
        </a:p>
      </dgm:t>
    </dgm:pt>
    <dgm:pt modelId="{75FE8327-2C6C-4A08-85F9-B7110ADB878F}" type="sibTrans" cxnId="{F284BE0A-6715-41D1-BAFB-335EBCFFFEC2}">
      <dgm:prSet/>
      <dgm:spPr/>
      <dgm:t>
        <a:bodyPr/>
        <a:lstStyle/>
        <a:p>
          <a:endParaRPr lang="en-US" sz="1400"/>
        </a:p>
      </dgm:t>
    </dgm:pt>
    <dgm:pt modelId="{8278B315-D07A-4B56-BA9E-11DA68F6D0CF}">
      <dgm:prSet custT="1"/>
      <dgm:spPr>
        <a:xfrm>
          <a:off x="2630699" y="1016915"/>
          <a:ext cx="1171480" cy="2810880"/>
        </a:xfrm>
        <a:solidFill>
          <a:srgbClr val="9BBB59">
            <a:tint val="40000"/>
            <a:alpha val="90000"/>
            <a:hueOff val="5358427"/>
            <a:satOff val="-6896"/>
            <a:lumOff val="-537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5358427"/>
              <a:satOff val="-6896"/>
              <a:lumOff val="-537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Revenue Sufficiency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2C702B14-F647-47EA-BA7E-43A08BC7D523}" type="parTrans" cxnId="{CF43F557-5966-4A40-8F09-741EC5A9568E}">
      <dgm:prSet/>
      <dgm:spPr/>
      <dgm:t>
        <a:bodyPr/>
        <a:lstStyle/>
        <a:p>
          <a:endParaRPr lang="en-US" sz="1400"/>
        </a:p>
      </dgm:t>
    </dgm:pt>
    <dgm:pt modelId="{DC6D4BBE-2435-4752-B25A-A8E5983C4A45}" type="sibTrans" cxnId="{CF43F557-5966-4A40-8F09-741EC5A9568E}">
      <dgm:prSet/>
      <dgm:spPr/>
      <dgm:t>
        <a:bodyPr/>
        <a:lstStyle/>
        <a:p>
          <a:endParaRPr lang="en-US" sz="1400"/>
        </a:p>
      </dgm:t>
    </dgm:pt>
    <dgm:pt modelId="{89229F01-D4FC-4457-A945-BF62030A6670}">
      <dgm:prSet custT="1"/>
      <dgm:spPr>
        <a:xfrm>
          <a:off x="2630699" y="1016915"/>
          <a:ext cx="1171480" cy="2810880"/>
        </a:xfrm>
        <a:solidFill>
          <a:srgbClr val="9BBB59">
            <a:tint val="40000"/>
            <a:alpha val="90000"/>
            <a:hueOff val="5358427"/>
            <a:satOff val="-6896"/>
            <a:lumOff val="-537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5358427"/>
              <a:satOff val="-6896"/>
              <a:lumOff val="-537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Potential Funding Mechanism for Alt. Water Supply &amp; Conservation Programs</a:t>
          </a:r>
        </a:p>
      </dgm:t>
    </dgm:pt>
    <dgm:pt modelId="{C049F599-B36C-459F-8BA5-E6C108277DA4}" type="parTrans" cxnId="{D6F60C15-7444-4F63-BF1B-954C74DC0F93}">
      <dgm:prSet/>
      <dgm:spPr/>
      <dgm:t>
        <a:bodyPr/>
        <a:lstStyle/>
        <a:p>
          <a:endParaRPr lang="en-US" sz="1400"/>
        </a:p>
      </dgm:t>
    </dgm:pt>
    <dgm:pt modelId="{C4E2C33B-2ABC-461A-A1B0-20FCF36BA083}" type="sibTrans" cxnId="{D6F60C15-7444-4F63-BF1B-954C74DC0F93}">
      <dgm:prSet/>
      <dgm:spPr/>
      <dgm:t>
        <a:bodyPr/>
        <a:lstStyle/>
        <a:p>
          <a:endParaRPr lang="en-US" sz="1400"/>
        </a:p>
      </dgm:t>
    </dgm:pt>
    <dgm:pt modelId="{CFF1E148-3353-4519-979D-9F7D3F3CDE81}">
      <dgm:prSet custT="1"/>
      <dgm:spPr>
        <a:xfrm>
          <a:off x="3831665" y="1015763"/>
          <a:ext cx="1171480" cy="2810880"/>
        </a:xfrm>
        <a:solidFill>
          <a:srgbClr val="9BBB59">
            <a:tint val="40000"/>
            <a:alpha val="90000"/>
            <a:hueOff val="8037640"/>
            <a:satOff val="-10345"/>
            <a:lumOff val="-806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8037640"/>
              <a:satOff val="-10345"/>
              <a:lumOff val="-806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Mitigate Customer Impact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2171FD24-DBEC-4181-883E-68B94919BADA}" type="parTrans" cxnId="{16D8D51A-46BB-470E-AF75-CD4CFD2C6DB4}">
      <dgm:prSet/>
      <dgm:spPr/>
      <dgm:t>
        <a:bodyPr/>
        <a:lstStyle/>
        <a:p>
          <a:endParaRPr lang="en-US" sz="1400"/>
        </a:p>
      </dgm:t>
    </dgm:pt>
    <dgm:pt modelId="{EE755909-7E82-4264-94EA-1430177A5D78}" type="sibTrans" cxnId="{16D8D51A-46BB-470E-AF75-CD4CFD2C6DB4}">
      <dgm:prSet/>
      <dgm:spPr/>
      <dgm:t>
        <a:bodyPr/>
        <a:lstStyle/>
        <a:p>
          <a:endParaRPr lang="en-US" sz="1400"/>
        </a:p>
      </dgm:t>
    </dgm:pt>
    <dgm:pt modelId="{79A2AD89-1193-41D2-837A-9BE9848F1EBC}">
      <dgm:prSet custT="1"/>
      <dgm:spPr>
        <a:xfrm>
          <a:off x="3831665" y="1015763"/>
          <a:ext cx="1171480" cy="2810880"/>
        </a:xfrm>
        <a:solidFill>
          <a:srgbClr val="9BBB59">
            <a:tint val="40000"/>
            <a:alpha val="90000"/>
            <a:hueOff val="8037640"/>
            <a:satOff val="-10345"/>
            <a:lumOff val="-806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8037640"/>
              <a:satOff val="-10345"/>
              <a:lumOff val="-806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Affordability for Essential Use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58D00B33-CDDB-438B-B120-B899D68E24EB}" type="parTrans" cxnId="{33653B17-F2C6-4108-BAFE-6AA992AC4E0A}">
      <dgm:prSet/>
      <dgm:spPr/>
      <dgm:t>
        <a:bodyPr/>
        <a:lstStyle/>
        <a:p>
          <a:endParaRPr lang="en-US" sz="1400"/>
        </a:p>
      </dgm:t>
    </dgm:pt>
    <dgm:pt modelId="{52E62EFB-92D3-433C-A575-24B68C67256F}" type="sibTrans" cxnId="{33653B17-F2C6-4108-BAFE-6AA992AC4E0A}">
      <dgm:prSet/>
      <dgm:spPr/>
      <dgm:t>
        <a:bodyPr/>
        <a:lstStyle/>
        <a:p>
          <a:endParaRPr lang="en-US" sz="1400"/>
        </a:p>
      </dgm:t>
    </dgm:pt>
    <dgm:pt modelId="{8EBC6F65-F994-4427-BFE4-1A9798B1EF10}">
      <dgm:prSet phldrT="[Text]" custT="1"/>
      <dgm:spPr>
        <a:xfrm>
          <a:off x="1429720" y="1016915"/>
          <a:ext cx="1171480" cy="2810880"/>
        </a:xfrm>
        <a:solidFill>
          <a:srgbClr val="9BBB59">
            <a:tint val="40000"/>
            <a:alpha val="90000"/>
            <a:hueOff val="2679213"/>
            <a:satOff val="-3448"/>
            <a:lumOff val="-269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2679213"/>
              <a:satOff val="-3448"/>
              <a:lumOff val="-269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Equitable in Allocating CIP Cost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2FF5E671-8E5B-4A6C-88E4-93416B59D871}" type="sibTrans" cxnId="{E207DF33-D25F-4439-90DA-CFAFFCFC467F}">
      <dgm:prSet/>
      <dgm:spPr/>
      <dgm:t>
        <a:bodyPr/>
        <a:lstStyle/>
        <a:p>
          <a:endParaRPr lang="en-US" sz="1400"/>
        </a:p>
      </dgm:t>
    </dgm:pt>
    <dgm:pt modelId="{A090E5EA-BABE-443C-B2B7-2EFE620E7E10}" type="parTrans" cxnId="{E207DF33-D25F-4439-90DA-CFAFFCFC467F}">
      <dgm:prSet/>
      <dgm:spPr/>
      <dgm:t>
        <a:bodyPr/>
        <a:lstStyle/>
        <a:p>
          <a:endParaRPr lang="en-US" sz="1400"/>
        </a:p>
      </dgm:t>
    </dgm:pt>
    <dgm:pt modelId="{C52DFC0F-A977-4604-AE98-6F5C03FA1CDA}">
      <dgm:prSet custT="1"/>
      <dgm:spPr>
        <a:xfrm>
          <a:off x="228753" y="1016915"/>
          <a:ext cx="1171480" cy="281088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Easy to Implement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F2B02F7D-A7BE-4FE3-859A-234CDC14E809}" type="parTrans" cxnId="{44AA36EF-8498-49FF-8054-C9049EA541BF}">
      <dgm:prSet/>
      <dgm:spPr/>
      <dgm:t>
        <a:bodyPr/>
        <a:lstStyle/>
        <a:p>
          <a:endParaRPr lang="en-US"/>
        </a:p>
      </dgm:t>
    </dgm:pt>
    <dgm:pt modelId="{B36A1810-0F27-4C15-8312-109B02DFE9B9}" type="sibTrans" cxnId="{44AA36EF-8498-49FF-8054-C9049EA541BF}">
      <dgm:prSet/>
      <dgm:spPr/>
      <dgm:t>
        <a:bodyPr/>
        <a:lstStyle/>
        <a:p>
          <a:endParaRPr lang="en-US"/>
        </a:p>
      </dgm:t>
    </dgm:pt>
    <dgm:pt modelId="{5E36FF67-2D11-4EE0-8645-6A9D9DEDFF69}">
      <dgm:prSet custT="1"/>
      <dgm:spPr>
        <a:xfrm>
          <a:off x="228753" y="1016915"/>
          <a:ext cx="1171480" cy="281088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Easy to Administer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2B9A9862-0435-44C1-BC42-742A5F4F6677}" type="parTrans" cxnId="{D2CAA27A-740C-4D84-B463-F55833DA15A1}">
      <dgm:prSet/>
      <dgm:spPr/>
      <dgm:t>
        <a:bodyPr/>
        <a:lstStyle/>
        <a:p>
          <a:endParaRPr lang="en-US"/>
        </a:p>
      </dgm:t>
    </dgm:pt>
    <dgm:pt modelId="{3F45A00B-0B60-4268-B042-42BB829084F7}" type="sibTrans" cxnId="{D2CAA27A-740C-4D84-B463-F55833DA15A1}">
      <dgm:prSet/>
      <dgm:spPr/>
      <dgm:t>
        <a:bodyPr/>
        <a:lstStyle/>
        <a:p>
          <a:endParaRPr lang="en-US"/>
        </a:p>
      </dgm:t>
    </dgm:pt>
    <dgm:pt modelId="{DDEAF2CD-E5E2-42A9-B9D4-F4E22611C14F}">
      <dgm:prSet custT="1"/>
      <dgm:spPr>
        <a:xfrm>
          <a:off x="5032632" y="1015763"/>
          <a:ext cx="1171480" cy="2810880"/>
        </a:xfr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Tool for Drought Management Action Plan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BC6B0780-4B50-4C93-A6C6-312890AC9CDE}" type="parTrans" cxnId="{94BE8E91-7529-47D3-B145-657482C22706}">
      <dgm:prSet/>
      <dgm:spPr/>
      <dgm:t>
        <a:bodyPr/>
        <a:lstStyle/>
        <a:p>
          <a:endParaRPr lang="en-US"/>
        </a:p>
      </dgm:t>
    </dgm:pt>
    <dgm:pt modelId="{C4A101BF-3DB6-4505-A191-ED2C47262B43}" type="sibTrans" cxnId="{94BE8E91-7529-47D3-B145-657482C22706}">
      <dgm:prSet/>
      <dgm:spPr/>
      <dgm:t>
        <a:bodyPr/>
        <a:lstStyle/>
        <a:p>
          <a:endParaRPr lang="en-US"/>
        </a:p>
      </dgm:t>
    </dgm:pt>
    <dgm:pt modelId="{D378981A-1189-47C0-B37B-ACE8E7C8A156}">
      <dgm:prSet custT="1"/>
      <dgm:spPr>
        <a:xfrm>
          <a:off x="5032632" y="1015763"/>
          <a:ext cx="1171480" cy="2810880"/>
        </a:xfr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Promotes Efficiency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9194A950-9852-41D4-8189-1A330ED82D86}" type="parTrans" cxnId="{C465E623-8A77-4375-8E5B-19B27395B0BE}">
      <dgm:prSet/>
      <dgm:spPr/>
      <dgm:t>
        <a:bodyPr/>
        <a:lstStyle/>
        <a:p>
          <a:endParaRPr lang="en-US"/>
        </a:p>
      </dgm:t>
    </dgm:pt>
    <dgm:pt modelId="{F450D7D6-7D0A-4994-857D-EDB0B66BACB4}" type="sibTrans" cxnId="{C465E623-8A77-4375-8E5B-19B27395B0BE}">
      <dgm:prSet/>
      <dgm:spPr/>
      <dgm:t>
        <a:bodyPr/>
        <a:lstStyle/>
        <a:p>
          <a:endParaRPr lang="en-US"/>
        </a:p>
      </dgm:t>
    </dgm:pt>
    <dgm:pt modelId="{A97129CE-A220-45FB-AB76-7CBF40981350}">
      <dgm:prSet custT="1"/>
      <dgm:spPr>
        <a:xfrm>
          <a:off x="5032632" y="1015763"/>
          <a:ext cx="1171480" cy="2810880"/>
        </a:xfr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Rewards Past Conservation Effort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E3DD9B2B-CF76-45EA-9D25-A2C83DDEEEA0}" type="parTrans" cxnId="{58C774CF-8A10-40F5-A3E0-AB831A3B32D9}">
      <dgm:prSet/>
      <dgm:spPr/>
      <dgm:t>
        <a:bodyPr/>
        <a:lstStyle/>
        <a:p>
          <a:endParaRPr lang="en-US"/>
        </a:p>
      </dgm:t>
    </dgm:pt>
    <dgm:pt modelId="{2A00A36B-6662-46A1-AFFD-74D64811C134}" type="sibTrans" cxnId="{58C774CF-8A10-40F5-A3E0-AB831A3B32D9}">
      <dgm:prSet/>
      <dgm:spPr/>
      <dgm:t>
        <a:bodyPr/>
        <a:lstStyle/>
        <a:p>
          <a:endParaRPr lang="en-US"/>
        </a:p>
      </dgm:t>
    </dgm:pt>
    <dgm:pt modelId="{9747487B-5F48-41BB-B11C-3A81BACF33A8}">
      <dgm:prSet custT="1"/>
      <dgm:spPr>
        <a:xfrm>
          <a:off x="5032632" y="1015763"/>
          <a:ext cx="1171480" cy="2810880"/>
        </a:xfr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Economic Development</a:t>
          </a:r>
        </a:p>
      </dgm:t>
    </dgm:pt>
    <dgm:pt modelId="{2A5B0EED-5E28-4157-B585-DAF5787B0EA4}" type="parTrans" cxnId="{641103C6-1182-4E1F-88D2-939A24280F48}">
      <dgm:prSet/>
      <dgm:spPr/>
      <dgm:t>
        <a:bodyPr/>
        <a:lstStyle/>
        <a:p>
          <a:endParaRPr lang="en-US"/>
        </a:p>
      </dgm:t>
    </dgm:pt>
    <dgm:pt modelId="{B736954F-31CB-4CA9-8C23-424DE3750ABA}" type="sibTrans" cxnId="{641103C6-1182-4E1F-88D2-939A24280F48}">
      <dgm:prSet/>
      <dgm:spPr/>
      <dgm:t>
        <a:bodyPr/>
        <a:lstStyle/>
        <a:p>
          <a:endParaRPr lang="en-US"/>
        </a:p>
      </dgm:t>
    </dgm:pt>
    <dgm:pt modelId="{CB89ED81-A8AA-450B-B910-7FDD41003CF2}">
      <dgm:prSet custT="1"/>
      <dgm:spPr>
        <a:xfrm>
          <a:off x="1429720" y="1016915"/>
          <a:ext cx="1171480" cy="2810880"/>
        </a:xfrm>
        <a:solidFill>
          <a:srgbClr val="9BBB59">
            <a:tint val="40000"/>
            <a:alpha val="90000"/>
            <a:hueOff val="2679213"/>
            <a:satOff val="-3448"/>
            <a:lumOff val="-269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2679213"/>
              <a:satOff val="-3448"/>
              <a:lumOff val="-269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Perceived to be Fair to the Public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AADFFCE4-A56E-4144-B787-0B37B5DBE35D}" type="sibTrans" cxnId="{3ECF4EC0-9E6C-4600-8FD3-0176E580C53D}">
      <dgm:prSet/>
      <dgm:spPr/>
      <dgm:t>
        <a:bodyPr/>
        <a:lstStyle/>
        <a:p>
          <a:endParaRPr lang="en-US" sz="1400"/>
        </a:p>
      </dgm:t>
    </dgm:pt>
    <dgm:pt modelId="{F8666646-512E-4310-9FAA-19D6CBFE3CBD}" type="parTrans" cxnId="{3ECF4EC0-9E6C-4600-8FD3-0176E580C53D}">
      <dgm:prSet/>
      <dgm:spPr/>
      <dgm:t>
        <a:bodyPr/>
        <a:lstStyle/>
        <a:p>
          <a:endParaRPr lang="en-US" sz="1400"/>
        </a:p>
      </dgm:t>
    </dgm:pt>
    <dgm:pt modelId="{A370D0B7-23B3-4E10-9640-6E6225C18A9E}">
      <dgm:prSet custT="1"/>
      <dgm:spPr>
        <a:xfrm>
          <a:off x="1429720" y="1016915"/>
          <a:ext cx="1171480" cy="2810880"/>
        </a:xfrm>
        <a:solidFill>
          <a:srgbClr val="9BBB59">
            <a:tint val="40000"/>
            <a:alpha val="90000"/>
            <a:hueOff val="2679213"/>
            <a:satOff val="-3448"/>
            <a:lumOff val="-269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2679213"/>
              <a:satOff val="-3448"/>
              <a:lumOff val="-269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Align Supply &amp; Demand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343EBE06-3E09-4393-AFB5-737A56BDF257}" type="parTrans" cxnId="{679BB696-B43C-4B08-842C-70F8964FC3EE}">
      <dgm:prSet/>
      <dgm:spPr/>
      <dgm:t>
        <a:bodyPr/>
        <a:lstStyle/>
        <a:p>
          <a:endParaRPr lang="en-US"/>
        </a:p>
      </dgm:t>
    </dgm:pt>
    <dgm:pt modelId="{CAE13E3B-430C-4935-9857-2B8B32E614F8}" type="sibTrans" cxnId="{679BB696-B43C-4B08-842C-70F8964FC3EE}">
      <dgm:prSet/>
      <dgm:spPr/>
      <dgm:t>
        <a:bodyPr/>
        <a:lstStyle/>
        <a:p>
          <a:endParaRPr lang="en-US"/>
        </a:p>
      </dgm:t>
    </dgm:pt>
    <dgm:pt modelId="{6EE0CAA9-578A-4604-ACE7-D9DF968B2E6A}">
      <dgm:prSet custT="1"/>
      <dgm:spPr>
        <a:xfrm>
          <a:off x="5032632" y="1015763"/>
          <a:ext cx="1171480" cy="2810880"/>
        </a:xfr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Based on Individual Needs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A8E9A6C4-D23C-49EA-BCE3-A321DB7635DE}" type="parTrans" cxnId="{51179A3F-B03D-49CB-9C9E-50837C25CD4D}">
      <dgm:prSet/>
      <dgm:spPr/>
      <dgm:t>
        <a:bodyPr/>
        <a:lstStyle/>
        <a:p>
          <a:endParaRPr lang="en-US"/>
        </a:p>
      </dgm:t>
    </dgm:pt>
    <dgm:pt modelId="{929B0784-FF53-4CA5-8AE3-453E641BEDF4}" type="sibTrans" cxnId="{51179A3F-B03D-49CB-9C9E-50837C25CD4D}">
      <dgm:prSet/>
      <dgm:spPr/>
      <dgm:t>
        <a:bodyPr/>
        <a:lstStyle/>
        <a:p>
          <a:endParaRPr lang="en-US"/>
        </a:p>
      </dgm:t>
    </dgm:pt>
    <dgm:pt modelId="{F054D5CD-BE19-4292-823D-40470D63E4BF}">
      <dgm:prSet custT="1"/>
      <dgm:spPr>
        <a:xfrm>
          <a:off x="5032632" y="1015763"/>
          <a:ext cx="1171480" cy="2810880"/>
        </a:xfr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Scientific Method</a:t>
          </a:r>
        </a:p>
      </dgm:t>
    </dgm:pt>
    <dgm:pt modelId="{E3888FEB-6CF3-40F9-B08C-0D72B8452169}" type="parTrans" cxnId="{D1E08D3A-8F13-42A1-8654-841E39FF456B}">
      <dgm:prSet/>
      <dgm:spPr/>
      <dgm:t>
        <a:bodyPr/>
        <a:lstStyle/>
        <a:p>
          <a:endParaRPr lang="en-US"/>
        </a:p>
      </dgm:t>
    </dgm:pt>
    <dgm:pt modelId="{5AA86A33-7076-43BC-AF0C-C82066C2C2F9}" type="sibTrans" cxnId="{D1E08D3A-8F13-42A1-8654-841E39FF456B}">
      <dgm:prSet/>
      <dgm:spPr/>
      <dgm:t>
        <a:bodyPr/>
        <a:lstStyle/>
        <a:p>
          <a:endParaRPr lang="en-US"/>
        </a:p>
      </dgm:t>
    </dgm:pt>
    <dgm:pt modelId="{0004923F-2B5E-4080-ACE4-17A5F74E7DA0}" type="pres">
      <dgm:prSet presAssocID="{3A2BCBF8-C86B-4BF3-AD63-2AD067C496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929E3-BBF1-4AED-BDF1-8CA803BBC698}" type="pres">
      <dgm:prSet presAssocID="{FDDBFE6C-DEEA-47AB-BAE0-B58761B9A165}" presName="composite" presStyleCnt="0"/>
      <dgm:spPr/>
      <dgm:t>
        <a:bodyPr/>
        <a:lstStyle/>
        <a:p>
          <a:endParaRPr lang="en-US"/>
        </a:p>
      </dgm:t>
    </dgm:pt>
    <dgm:pt modelId="{BAF5F48C-62D2-4A07-BECB-954B635CDF2F}" type="pres">
      <dgm:prSet presAssocID="{FDDBFE6C-DEEA-47AB-BAE0-B58761B9A165}" presName="parTx" presStyleLbl="alignNode1" presStyleIdx="0" presStyleCnt="5" custScaleX="99002" custScaleY="122375" custLinFactNeighborX="18612" custLinFactNeighborY="1040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06E1F5-BE85-4EC4-B1DE-8EB700BD5B3F}" type="pres">
      <dgm:prSet presAssocID="{FDDBFE6C-DEEA-47AB-BAE0-B58761B9A165}" presName="desTx" presStyleLbl="alignAccFollowNode1" presStyleIdx="0" presStyleCnt="5" custLinFactNeighborX="19266" custLinFactNeighborY="52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B96EB65-82E4-4F2F-9D5A-0EC80E18A179}" type="pres">
      <dgm:prSet presAssocID="{3D8F92E8-2755-426C-B8DD-A0B7A5F80AF8}" presName="space" presStyleCnt="0"/>
      <dgm:spPr/>
      <dgm:t>
        <a:bodyPr/>
        <a:lstStyle/>
        <a:p>
          <a:endParaRPr lang="en-US"/>
        </a:p>
      </dgm:t>
    </dgm:pt>
    <dgm:pt modelId="{B8EF59FF-D14C-4EA4-8F4F-9D3D18910C8B}" type="pres">
      <dgm:prSet presAssocID="{B5CE21D5-0ED7-4655-928E-490C2398A870}" presName="composite" presStyleCnt="0"/>
      <dgm:spPr/>
      <dgm:t>
        <a:bodyPr/>
        <a:lstStyle/>
        <a:p>
          <a:endParaRPr lang="en-US"/>
        </a:p>
      </dgm:t>
    </dgm:pt>
    <dgm:pt modelId="{16699EAF-2C8C-4B52-9B73-3660B401DD54}" type="pres">
      <dgm:prSet presAssocID="{B5CE21D5-0ED7-4655-928E-490C2398A870}" presName="parTx" presStyleLbl="alignNode1" presStyleIdx="1" presStyleCnt="5" custScaleX="99002" custScaleY="122375" custLinFactNeighborX="7783" custLinFactNeighborY="1040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DFC0165-9E80-4791-83F5-E102701E9E70}" type="pres">
      <dgm:prSet presAssocID="{B5CE21D5-0ED7-4655-928E-490C2398A870}" presName="desTx" presStyleLbl="alignAccFollowNode1" presStyleIdx="1" presStyleCnt="5" custLinFactNeighborX="7783" custLinFactNeighborY="52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201B029-F3B4-4C1F-9D1E-8CBEF81A9CFE}" type="pres">
      <dgm:prSet presAssocID="{B930DA92-A018-4ACF-AEDA-B1C393240866}" presName="space" presStyleCnt="0"/>
      <dgm:spPr/>
      <dgm:t>
        <a:bodyPr/>
        <a:lstStyle/>
        <a:p>
          <a:endParaRPr lang="en-US"/>
        </a:p>
      </dgm:t>
    </dgm:pt>
    <dgm:pt modelId="{634EFBB1-1655-47AF-B4E7-55B0161AA518}" type="pres">
      <dgm:prSet presAssocID="{3BC69FD8-10EF-484B-A5F5-A901CD6603FA}" presName="composite" presStyleCnt="0"/>
      <dgm:spPr/>
      <dgm:t>
        <a:bodyPr/>
        <a:lstStyle/>
        <a:p>
          <a:endParaRPr lang="en-US"/>
        </a:p>
      </dgm:t>
    </dgm:pt>
    <dgm:pt modelId="{EE5E556F-E992-4AA6-8E74-487CBA0738B3}" type="pres">
      <dgm:prSet presAssocID="{3BC69FD8-10EF-484B-A5F5-A901CD6603FA}" presName="parTx" presStyleLbl="alignNode1" presStyleIdx="2" presStyleCnt="5" custScaleX="99002" custScaleY="122375" custLinFactNeighborX="-3699" custLinFactNeighborY="1040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3AAB074-96DC-4EA5-BBF2-AB4FF538B906}" type="pres">
      <dgm:prSet presAssocID="{3BC69FD8-10EF-484B-A5F5-A901CD6603FA}" presName="desTx" presStyleLbl="alignAccFollowNode1" presStyleIdx="2" presStyleCnt="5" custLinFactNeighborX="-3699" custLinFactNeighborY="52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3F3231-FF74-40C2-B91C-2F2222A953C7}" type="pres">
      <dgm:prSet presAssocID="{A51FB15A-0B6F-40C6-AE5A-43976C75E3D7}" presName="space" presStyleCnt="0"/>
      <dgm:spPr/>
      <dgm:t>
        <a:bodyPr/>
        <a:lstStyle/>
        <a:p>
          <a:endParaRPr lang="en-US"/>
        </a:p>
      </dgm:t>
    </dgm:pt>
    <dgm:pt modelId="{5731547A-C796-4BEE-977A-B940C5331073}" type="pres">
      <dgm:prSet presAssocID="{BCA2037E-66DE-48EB-9E30-62DD97BABC24}" presName="composite" presStyleCnt="0"/>
      <dgm:spPr/>
      <dgm:t>
        <a:bodyPr/>
        <a:lstStyle/>
        <a:p>
          <a:endParaRPr lang="en-US"/>
        </a:p>
      </dgm:t>
    </dgm:pt>
    <dgm:pt modelId="{CD3CB28C-4D28-4792-AD87-3528F86B746E}" type="pres">
      <dgm:prSet presAssocID="{BCA2037E-66DE-48EB-9E30-62DD97BABC24}" presName="parTx" presStyleLbl="alignNode1" presStyleIdx="3" presStyleCnt="5" custScaleX="99002" custScaleY="122375" custLinFactNeighborX="-15182" custLinFactNeighborY="1022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5235B3B-BDD5-4B64-AC85-BAE79CDD7902}" type="pres">
      <dgm:prSet presAssocID="{BCA2037E-66DE-48EB-9E30-62DD97BABC24}" presName="desTx" presStyleLbl="alignAccFollowNode1" presStyleIdx="3" presStyleCnt="5" custLinFactNeighborX="-15182" custLinFactNeighborY="52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7E2F68E-DF31-4086-95C9-83BE1CD2C65A}" type="pres">
      <dgm:prSet presAssocID="{056092BC-8E6F-486C-8984-DDA53F0E6A9A}" presName="space" presStyleCnt="0"/>
      <dgm:spPr/>
      <dgm:t>
        <a:bodyPr/>
        <a:lstStyle/>
        <a:p>
          <a:endParaRPr lang="en-US"/>
        </a:p>
      </dgm:t>
    </dgm:pt>
    <dgm:pt modelId="{EA6BDE3F-9726-4601-9824-C9B30C091C6E}" type="pres">
      <dgm:prSet presAssocID="{5094E668-55A3-4D64-B2CC-F58AB784A98E}" presName="composite" presStyleCnt="0"/>
      <dgm:spPr/>
      <dgm:t>
        <a:bodyPr/>
        <a:lstStyle/>
        <a:p>
          <a:endParaRPr lang="en-US"/>
        </a:p>
      </dgm:t>
    </dgm:pt>
    <dgm:pt modelId="{AEDD164B-50B0-4028-8A0E-AF4530E409EE}" type="pres">
      <dgm:prSet presAssocID="{5094E668-55A3-4D64-B2CC-F58AB784A98E}" presName="parTx" presStyleLbl="alignNode1" presStyleIdx="4" presStyleCnt="5" custScaleX="99002" custScaleY="122375" custLinFactNeighborX="-26665" custLinFactNeighborY="1022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74CB38A-9C3A-4F2F-9243-961270CA926F}" type="pres">
      <dgm:prSet presAssocID="{5094E668-55A3-4D64-B2CC-F58AB784A98E}" presName="desTx" presStyleLbl="alignAccFollowNode1" presStyleIdx="4" presStyleCnt="5" custLinFactNeighborX="-26665" custLinFactNeighborY="52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44AA36EF-8498-49FF-8054-C9049EA541BF}" srcId="{FDDBFE6C-DEEA-47AB-BAE0-B58761B9A165}" destId="{C52DFC0F-A977-4604-AE98-6F5C03FA1CDA}" srcOrd="1" destOrd="0" parTransId="{F2B02F7D-A7BE-4FE3-859A-234CDC14E809}" sibTransId="{B36A1810-0F27-4C15-8312-109B02DFE9B9}"/>
    <dgm:cxn modelId="{5E53FB39-8702-43FE-935A-8F8428B910BE}" srcId="{3A2BCBF8-C86B-4BF3-AD63-2AD067C4968A}" destId="{B5CE21D5-0ED7-4655-928E-490C2398A870}" srcOrd="1" destOrd="0" parTransId="{D34DED85-6946-4B84-AC6D-BAF74ABEC21D}" sibTransId="{B930DA92-A018-4ACF-AEDA-B1C393240866}"/>
    <dgm:cxn modelId="{E5538811-769A-4E2F-9A94-DB7E43DB1932}" type="presOf" srcId="{5E36FF67-2D11-4EE0-8645-6A9D9DEDFF69}" destId="{5E06E1F5-BE85-4EC4-B1DE-8EB700BD5B3F}" srcOrd="0" destOrd="2" presId="urn:microsoft.com/office/officeart/2005/8/layout/hList1"/>
    <dgm:cxn modelId="{ED14D15A-C46F-465B-A94A-00A08C470489}" type="presOf" srcId="{A97129CE-A220-45FB-AB76-7CBF40981350}" destId="{574CB38A-9C3A-4F2F-9243-961270CA926F}" srcOrd="0" destOrd="3" presId="urn:microsoft.com/office/officeart/2005/8/layout/hList1"/>
    <dgm:cxn modelId="{3B89C2E0-D4AE-45E4-9E97-9E84021D77D1}" srcId="{BCA2037E-66DE-48EB-9E30-62DD97BABC24}" destId="{A648CCD0-22F4-4B3F-B25A-0D93197C52B0}" srcOrd="0" destOrd="0" parTransId="{4A3B9102-89D8-433C-8EE5-DE384C0B1062}" sibTransId="{F71BAFD0-E9B0-4BF7-99E4-5A9ACC18C235}"/>
    <dgm:cxn modelId="{3F7B8153-FF1E-4F32-9CB2-1AFFE9E97C49}" type="presOf" srcId="{79A2AD89-1193-41D2-837A-9BE9848F1EBC}" destId="{65235B3B-BDD5-4B64-AC85-BAE79CDD7902}" srcOrd="0" destOrd="2" presId="urn:microsoft.com/office/officeart/2005/8/layout/hList1"/>
    <dgm:cxn modelId="{B096CB7A-BAE4-440C-AED0-21AA594A3BC3}" type="presOf" srcId="{A648CCD0-22F4-4B3F-B25A-0D93197C52B0}" destId="{65235B3B-BDD5-4B64-AC85-BAE79CDD7902}" srcOrd="0" destOrd="0" presId="urn:microsoft.com/office/officeart/2005/8/layout/hList1"/>
    <dgm:cxn modelId="{F465363A-A415-47BE-8D18-D726853FDEFA}" type="presOf" srcId="{9747487B-5F48-41BB-B11C-3A81BACF33A8}" destId="{574CB38A-9C3A-4F2F-9243-961270CA926F}" srcOrd="0" destOrd="4" presId="urn:microsoft.com/office/officeart/2005/8/layout/hList1"/>
    <dgm:cxn modelId="{CD427345-8E13-4924-B154-D5A71BE2FE77}" type="presOf" srcId="{CFF1E148-3353-4519-979D-9F7D3F3CDE81}" destId="{65235B3B-BDD5-4B64-AC85-BAE79CDD7902}" srcOrd="0" destOrd="1" presId="urn:microsoft.com/office/officeart/2005/8/layout/hList1"/>
    <dgm:cxn modelId="{A30EE534-2026-46C4-927C-A6F9D5C75D68}" type="presOf" srcId="{6EE0CAA9-578A-4604-ACE7-D9DF968B2E6A}" destId="{574CB38A-9C3A-4F2F-9243-961270CA926F}" srcOrd="0" destOrd="5" presId="urn:microsoft.com/office/officeart/2005/8/layout/hList1"/>
    <dgm:cxn modelId="{3BEC730D-BA50-4961-AD3F-8BEB2BF97A0D}" type="presOf" srcId="{D378981A-1189-47C0-B37B-ACE8E7C8A156}" destId="{574CB38A-9C3A-4F2F-9243-961270CA926F}" srcOrd="0" destOrd="2" presId="urn:microsoft.com/office/officeart/2005/8/layout/hList1"/>
    <dgm:cxn modelId="{B88B8F5D-F423-4C24-AD56-A6F8267CD0E5}" type="presOf" srcId="{5094E668-55A3-4D64-B2CC-F58AB784A98E}" destId="{AEDD164B-50B0-4028-8A0E-AF4530E409EE}" srcOrd="0" destOrd="0" presId="urn:microsoft.com/office/officeart/2005/8/layout/hList1"/>
    <dgm:cxn modelId="{58E75885-438B-4ED0-9D31-F2F16D7CE50E}" type="presOf" srcId="{CB89ED81-A8AA-450B-B910-7FDD41003CF2}" destId="{2DFC0165-9E80-4791-83F5-E102701E9E70}" srcOrd="0" destOrd="1" presId="urn:microsoft.com/office/officeart/2005/8/layout/hList1"/>
    <dgm:cxn modelId="{AF7A7C8D-BAA7-408D-A11E-9D825C26FC67}" srcId="{3A2BCBF8-C86B-4BF3-AD63-2AD067C4968A}" destId="{BCA2037E-66DE-48EB-9E30-62DD97BABC24}" srcOrd="3" destOrd="0" parTransId="{240B22E5-2353-41BC-8806-22B0C40E9803}" sibTransId="{056092BC-8E6F-486C-8984-DDA53F0E6A9A}"/>
    <dgm:cxn modelId="{D2CAA27A-740C-4D84-B463-F55833DA15A1}" srcId="{FDDBFE6C-DEEA-47AB-BAE0-B58761B9A165}" destId="{5E36FF67-2D11-4EE0-8645-6A9D9DEDFF69}" srcOrd="2" destOrd="0" parTransId="{2B9A9862-0435-44C1-BC42-742A5F4F6677}" sibTransId="{3F45A00B-0B60-4268-B042-42BB829084F7}"/>
    <dgm:cxn modelId="{9E9F750B-B874-4DDA-8607-56A3B288B02B}" srcId="{5094E668-55A3-4D64-B2CC-F58AB784A98E}" destId="{99C8A01D-8F99-4AD4-A547-F3E66DF5A1E6}" srcOrd="0" destOrd="0" parTransId="{7EE35D71-EDEB-4FB9-BBAA-9485017D8572}" sibTransId="{77049161-F614-4AA5-BBCB-0B12525F3F11}"/>
    <dgm:cxn modelId="{C465E623-8A77-4375-8E5B-19B27395B0BE}" srcId="{5094E668-55A3-4D64-B2CC-F58AB784A98E}" destId="{D378981A-1189-47C0-B37B-ACE8E7C8A156}" srcOrd="2" destOrd="0" parTransId="{9194A950-9852-41D4-8189-1A330ED82D86}" sibTransId="{F450D7D6-7D0A-4994-857D-EDB0B66BACB4}"/>
    <dgm:cxn modelId="{94BE8E91-7529-47D3-B145-657482C22706}" srcId="{5094E668-55A3-4D64-B2CC-F58AB784A98E}" destId="{DDEAF2CD-E5E2-42A9-B9D4-F4E22611C14F}" srcOrd="1" destOrd="0" parTransId="{BC6B0780-4B50-4C93-A6C6-312890AC9CDE}" sibTransId="{C4A101BF-3DB6-4505-A191-ED2C47262B43}"/>
    <dgm:cxn modelId="{FE6DE13C-C9D0-4E76-9318-29FDA9E81BC9}" type="presOf" srcId="{B5CE21D5-0ED7-4655-928E-490C2398A870}" destId="{16699EAF-2C8C-4B52-9B73-3660B401DD54}" srcOrd="0" destOrd="0" presId="urn:microsoft.com/office/officeart/2005/8/layout/hList1"/>
    <dgm:cxn modelId="{8C458C85-8370-4C3F-ADFA-BF01DFB9E0DB}" type="presOf" srcId="{C52DFC0F-A977-4604-AE98-6F5C03FA1CDA}" destId="{5E06E1F5-BE85-4EC4-B1DE-8EB700BD5B3F}" srcOrd="0" destOrd="1" presId="urn:microsoft.com/office/officeart/2005/8/layout/hList1"/>
    <dgm:cxn modelId="{A592B16D-3EB4-49BE-984C-AC01FD051B6C}" srcId="{3A2BCBF8-C86B-4BF3-AD63-2AD067C4968A}" destId="{5094E668-55A3-4D64-B2CC-F58AB784A98E}" srcOrd="4" destOrd="0" parTransId="{22F809D5-6184-4621-ACCA-88D18240BAFD}" sibTransId="{72612ADB-121C-4BE9-934F-1680CD4132E9}"/>
    <dgm:cxn modelId="{F284BE0A-6715-41D1-BAFB-335EBCFFFEC2}" srcId="{3BC69FD8-10EF-484B-A5F5-A901CD6603FA}" destId="{AE5D214E-77FC-47D9-83F0-4FFA0430E36E}" srcOrd="0" destOrd="0" parTransId="{1C5B4989-AB40-4A7F-AB09-1FA0702E6465}" sibTransId="{75FE8327-2C6C-4A08-85F9-B7110ADB878F}"/>
    <dgm:cxn modelId="{E207DF33-D25F-4439-90DA-CFAFFCFC467F}" srcId="{B5CE21D5-0ED7-4655-928E-490C2398A870}" destId="{8EBC6F65-F994-4427-BFE4-1A9798B1EF10}" srcOrd="0" destOrd="0" parTransId="{A090E5EA-BABE-443C-B2B7-2EFE620E7E10}" sibTransId="{2FF5E671-8E5B-4A6C-88E4-93416B59D871}"/>
    <dgm:cxn modelId="{3A086E2F-68A5-42DE-978B-38258D44275F}" type="presOf" srcId="{FDDBFE6C-DEEA-47AB-BAE0-B58761B9A165}" destId="{BAF5F48C-62D2-4A07-BECB-954B635CDF2F}" srcOrd="0" destOrd="0" presId="urn:microsoft.com/office/officeart/2005/8/layout/hList1"/>
    <dgm:cxn modelId="{58C774CF-8A10-40F5-A3E0-AB831A3B32D9}" srcId="{5094E668-55A3-4D64-B2CC-F58AB784A98E}" destId="{A97129CE-A220-45FB-AB76-7CBF40981350}" srcOrd="3" destOrd="0" parTransId="{E3DD9B2B-CF76-45EA-9D25-A2C83DDEEEA0}" sibTransId="{2A00A36B-6662-46A1-AFFD-74D64811C134}"/>
    <dgm:cxn modelId="{4C7E9D1C-2B47-4436-92AA-996EE7EDA6F3}" type="presOf" srcId="{89229F01-D4FC-4457-A945-BF62030A6670}" destId="{43AAB074-96DC-4EA5-BBF2-AB4FF538B906}" srcOrd="0" destOrd="2" presId="urn:microsoft.com/office/officeart/2005/8/layout/hList1"/>
    <dgm:cxn modelId="{641103C6-1182-4E1F-88D2-939A24280F48}" srcId="{5094E668-55A3-4D64-B2CC-F58AB784A98E}" destId="{9747487B-5F48-41BB-B11C-3A81BACF33A8}" srcOrd="4" destOrd="0" parTransId="{2A5B0EED-5E28-4157-B585-DAF5787B0EA4}" sibTransId="{B736954F-31CB-4CA9-8C23-424DE3750ABA}"/>
    <dgm:cxn modelId="{2FE218C4-5C08-4BBA-AF76-1BB977349DE1}" srcId="{FDDBFE6C-DEEA-47AB-BAE0-B58761B9A165}" destId="{C403DF84-1388-4A95-BCE4-4B04C30C1E0A}" srcOrd="0" destOrd="0" parTransId="{8C581DD8-5B66-46AF-9CA8-DBBBF36CC1A7}" sibTransId="{96A1D1EA-D7E8-4603-BDBC-C82AE3280AB5}"/>
    <dgm:cxn modelId="{33653B17-F2C6-4108-BAFE-6AA992AC4E0A}" srcId="{BCA2037E-66DE-48EB-9E30-62DD97BABC24}" destId="{79A2AD89-1193-41D2-837A-9BE9848F1EBC}" srcOrd="2" destOrd="0" parTransId="{58D00B33-CDDB-438B-B120-B899D68E24EB}" sibTransId="{52E62EFB-92D3-433C-A575-24B68C67256F}"/>
    <dgm:cxn modelId="{D6F60C15-7444-4F63-BF1B-954C74DC0F93}" srcId="{3BC69FD8-10EF-484B-A5F5-A901CD6603FA}" destId="{89229F01-D4FC-4457-A945-BF62030A6670}" srcOrd="2" destOrd="0" parTransId="{C049F599-B36C-459F-8BA5-E6C108277DA4}" sibTransId="{C4E2C33B-2ABC-461A-A1B0-20FCF36BA083}"/>
    <dgm:cxn modelId="{D6206E51-1EF3-42B1-A113-7C9A3CCAC304}" type="presOf" srcId="{BCA2037E-66DE-48EB-9E30-62DD97BABC24}" destId="{CD3CB28C-4D28-4792-AD87-3528F86B746E}" srcOrd="0" destOrd="0" presId="urn:microsoft.com/office/officeart/2005/8/layout/hList1"/>
    <dgm:cxn modelId="{3ECF4EC0-9E6C-4600-8FD3-0176E580C53D}" srcId="{B5CE21D5-0ED7-4655-928E-490C2398A870}" destId="{CB89ED81-A8AA-450B-B910-7FDD41003CF2}" srcOrd="1" destOrd="0" parTransId="{F8666646-512E-4310-9FAA-19D6CBFE3CBD}" sibTransId="{AADFFCE4-A56E-4144-B787-0B37B5DBE35D}"/>
    <dgm:cxn modelId="{679BB696-B43C-4B08-842C-70F8964FC3EE}" srcId="{B5CE21D5-0ED7-4655-928E-490C2398A870}" destId="{A370D0B7-23B3-4E10-9640-6E6225C18A9E}" srcOrd="2" destOrd="0" parTransId="{343EBE06-3E09-4393-AFB5-737A56BDF257}" sibTransId="{CAE13E3B-430C-4935-9857-2B8B32E614F8}"/>
    <dgm:cxn modelId="{51179A3F-B03D-49CB-9C9E-50837C25CD4D}" srcId="{5094E668-55A3-4D64-B2CC-F58AB784A98E}" destId="{6EE0CAA9-578A-4604-ACE7-D9DF968B2E6A}" srcOrd="5" destOrd="0" parTransId="{A8E9A6C4-D23C-49EA-BCE3-A321DB7635DE}" sibTransId="{929B0784-FF53-4CA5-8AE3-453E641BEDF4}"/>
    <dgm:cxn modelId="{79791C69-BBAF-4133-8ACD-6B98547EA612}" type="presOf" srcId="{A370D0B7-23B3-4E10-9640-6E6225C18A9E}" destId="{2DFC0165-9E80-4791-83F5-E102701E9E70}" srcOrd="0" destOrd="2" presId="urn:microsoft.com/office/officeart/2005/8/layout/hList1"/>
    <dgm:cxn modelId="{82A966CF-033F-4737-B4AC-ACB18F828C8C}" type="presOf" srcId="{3BC69FD8-10EF-484B-A5F5-A901CD6603FA}" destId="{EE5E556F-E992-4AA6-8E74-487CBA0738B3}" srcOrd="0" destOrd="0" presId="urn:microsoft.com/office/officeart/2005/8/layout/hList1"/>
    <dgm:cxn modelId="{4F8D20DC-D6A1-47D8-99EA-277EDB272250}" type="presOf" srcId="{8278B315-D07A-4B56-BA9E-11DA68F6D0CF}" destId="{43AAB074-96DC-4EA5-BBF2-AB4FF538B906}" srcOrd="0" destOrd="1" presId="urn:microsoft.com/office/officeart/2005/8/layout/hList1"/>
    <dgm:cxn modelId="{0DB07B36-57E4-42EA-8202-6F07F113A88F}" type="presOf" srcId="{3A2BCBF8-C86B-4BF3-AD63-2AD067C4968A}" destId="{0004923F-2B5E-4080-ACE4-17A5F74E7DA0}" srcOrd="0" destOrd="0" presId="urn:microsoft.com/office/officeart/2005/8/layout/hList1"/>
    <dgm:cxn modelId="{CF43F557-5966-4A40-8F09-741EC5A9568E}" srcId="{3BC69FD8-10EF-484B-A5F5-A901CD6603FA}" destId="{8278B315-D07A-4B56-BA9E-11DA68F6D0CF}" srcOrd="1" destOrd="0" parTransId="{2C702B14-F647-47EA-BA7E-43A08BC7D523}" sibTransId="{DC6D4BBE-2435-4752-B25A-A8E5983C4A45}"/>
    <dgm:cxn modelId="{D1E08D3A-8F13-42A1-8654-841E39FF456B}" srcId="{5094E668-55A3-4D64-B2CC-F58AB784A98E}" destId="{F054D5CD-BE19-4292-823D-40470D63E4BF}" srcOrd="6" destOrd="0" parTransId="{E3888FEB-6CF3-40F9-B08C-0D72B8452169}" sibTransId="{5AA86A33-7076-43BC-AF0C-C82066C2C2F9}"/>
    <dgm:cxn modelId="{39EE49D1-56E8-4E90-8C79-4901A63D6806}" srcId="{3A2BCBF8-C86B-4BF3-AD63-2AD067C4968A}" destId="{3BC69FD8-10EF-484B-A5F5-A901CD6603FA}" srcOrd="2" destOrd="0" parTransId="{354EDB1B-C472-491A-9E31-463C42F62DD1}" sibTransId="{A51FB15A-0B6F-40C6-AE5A-43976C75E3D7}"/>
    <dgm:cxn modelId="{67B1E45E-47C6-4790-B5E5-D366EF8D6B3D}" type="presOf" srcId="{DDEAF2CD-E5E2-42A9-B9D4-F4E22611C14F}" destId="{574CB38A-9C3A-4F2F-9243-961270CA926F}" srcOrd="0" destOrd="1" presId="urn:microsoft.com/office/officeart/2005/8/layout/hList1"/>
    <dgm:cxn modelId="{30CD1EB2-CE13-4130-9532-6AFD522598E4}" type="presOf" srcId="{C403DF84-1388-4A95-BCE4-4B04C30C1E0A}" destId="{5E06E1F5-BE85-4EC4-B1DE-8EB700BD5B3F}" srcOrd="0" destOrd="0" presId="urn:microsoft.com/office/officeart/2005/8/layout/hList1"/>
    <dgm:cxn modelId="{1CC46D1F-BEDB-4047-B24D-6EE35E125698}" srcId="{3A2BCBF8-C86B-4BF3-AD63-2AD067C4968A}" destId="{FDDBFE6C-DEEA-47AB-BAE0-B58761B9A165}" srcOrd="0" destOrd="0" parTransId="{C41BF475-E1AB-4168-BD7F-77D18AF211B9}" sibTransId="{3D8F92E8-2755-426C-B8DD-A0B7A5F80AF8}"/>
    <dgm:cxn modelId="{D6B1AA0D-3D09-4396-BA6E-8B16ECA26826}" type="presOf" srcId="{F054D5CD-BE19-4292-823D-40470D63E4BF}" destId="{574CB38A-9C3A-4F2F-9243-961270CA926F}" srcOrd="0" destOrd="6" presId="urn:microsoft.com/office/officeart/2005/8/layout/hList1"/>
    <dgm:cxn modelId="{6C564CC4-3B1A-4459-8AFD-FBB95803939D}" type="presOf" srcId="{8EBC6F65-F994-4427-BFE4-1A9798B1EF10}" destId="{2DFC0165-9E80-4791-83F5-E102701E9E70}" srcOrd="0" destOrd="0" presId="urn:microsoft.com/office/officeart/2005/8/layout/hList1"/>
    <dgm:cxn modelId="{16D8D51A-46BB-470E-AF75-CD4CFD2C6DB4}" srcId="{BCA2037E-66DE-48EB-9E30-62DD97BABC24}" destId="{CFF1E148-3353-4519-979D-9F7D3F3CDE81}" srcOrd="1" destOrd="0" parTransId="{2171FD24-DBEC-4181-883E-68B94919BADA}" sibTransId="{EE755909-7E82-4264-94EA-1430177A5D78}"/>
    <dgm:cxn modelId="{5CF4D3B2-B048-4501-84EB-31C0C39B3452}" type="presOf" srcId="{AE5D214E-77FC-47D9-83F0-4FFA0430E36E}" destId="{43AAB074-96DC-4EA5-BBF2-AB4FF538B906}" srcOrd="0" destOrd="0" presId="urn:microsoft.com/office/officeart/2005/8/layout/hList1"/>
    <dgm:cxn modelId="{B6A3B8B5-3CB0-4559-82B6-6BC4CEE2BB09}" type="presOf" srcId="{99C8A01D-8F99-4AD4-A547-F3E66DF5A1E6}" destId="{574CB38A-9C3A-4F2F-9243-961270CA926F}" srcOrd="0" destOrd="0" presId="urn:microsoft.com/office/officeart/2005/8/layout/hList1"/>
    <dgm:cxn modelId="{3826807E-3FA7-4F28-B02F-9A363385358F}" type="presParOf" srcId="{0004923F-2B5E-4080-ACE4-17A5F74E7DA0}" destId="{442929E3-BBF1-4AED-BDF1-8CA803BBC698}" srcOrd="0" destOrd="0" presId="urn:microsoft.com/office/officeart/2005/8/layout/hList1"/>
    <dgm:cxn modelId="{3F815B28-C5E2-4D0D-9E6A-96A46BEC033D}" type="presParOf" srcId="{442929E3-BBF1-4AED-BDF1-8CA803BBC698}" destId="{BAF5F48C-62D2-4A07-BECB-954B635CDF2F}" srcOrd="0" destOrd="0" presId="urn:microsoft.com/office/officeart/2005/8/layout/hList1"/>
    <dgm:cxn modelId="{A75D7A0D-40FB-4A1B-AB33-1E0FB755700A}" type="presParOf" srcId="{442929E3-BBF1-4AED-BDF1-8CA803BBC698}" destId="{5E06E1F5-BE85-4EC4-B1DE-8EB700BD5B3F}" srcOrd="1" destOrd="0" presId="urn:microsoft.com/office/officeart/2005/8/layout/hList1"/>
    <dgm:cxn modelId="{E9B4F691-BCFA-4CA7-9CD6-CB200D2DB818}" type="presParOf" srcId="{0004923F-2B5E-4080-ACE4-17A5F74E7DA0}" destId="{2B96EB65-82E4-4F2F-9D5A-0EC80E18A179}" srcOrd="1" destOrd="0" presId="urn:microsoft.com/office/officeart/2005/8/layout/hList1"/>
    <dgm:cxn modelId="{56EF5582-7404-40B7-B2F8-3DD0C52E8A12}" type="presParOf" srcId="{0004923F-2B5E-4080-ACE4-17A5F74E7DA0}" destId="{B8EF59FF-D14C-4EA4-8F4F-9D3D18910C8B}" srcOrd="2" destOrd="0" presId="urn:microsoft.com/office/officeart/2005/8/layout/hList1"/>
    <dgm:cxn modelId="{4D224E50-B23F-4C20-A0A2-B1113392D0BE}" type="presParOf" srcId="{B8EF59FF-D14C-4EA4-8F4F-9D3D18910C8B}" destId="{16699EAF-2C8C-4B52-9B73-3660B401DD54}" srcOrd="0" destOrd="0" presId="urn:microsoft.com/office/officeart/2005/8/layout/hList1"/>
    <dgm:cxn modelId="{1951D30C-E3A2-420C-8D6A-03D6F6A4C0CF}" type="presParOf" srcId="{B8EF59FF-D14C-4EA4-8F4F-9D3D18910C8B}" destId="{2DFC0165-9E80-4791-83F5-E102701E9E70}" srcOrd="1" destOrd="0" presId="urn:microsoft.com/office/officeart/2005/8/layout/hList1"/>
    <dgm:cxn modelId="{D6D3EFE4-BC04-4A57-B131-EDBDDF980288}" type="presParOf" srcId="{0004923F-2B5E-4080-ACE4-17A5F74E7DA0}" destId="{8201B029-F3B4-4C1F-9D1E-8CBEF81A9CFE}" srcOrd="3" destOrd="0" presId="urn:microsoft.com/office/officeart/2005/8/layout/hList1"/>
    <dgm:cxn modelId="{75AD7E7D-9301-4AED-A8B6-04631621F63A}" type="presParOf" srcId="{0004923F-2B5E-4080-ACE4-17A5F74E7DA0}" destId="{634EFBB1-1655-47AF-B4E7-55B0161AA518}" srcOrd="4" destOrd="0" presId="urn:microsoft.com/office/officeart/2005/8/layout/hList1"/>
    <dgm:cxn modelId="{1605F4D2-174E-417B-9195-216235624AB3}" type="presParOf" srcId="{634EFBB1-1655-47AF-B4E7-55B0161AA518}" destId="{EE5E556F-E992-4AA6-8E74-487CBA0738B3}" srcOrd="0" destOrd="0" presId="urn:microsoft.com/office/officeart/2005/8/layout/hList1"/>
    <dgm:cxn modelId="{BB84EB50-D6BA-430C-9953-6E29566E1A6B}" type="presParOf" srcId="{634EFBB1-1655-47AF-B4E7-55B0161AA518}" destId="{43AAB074-96DC-4EA5-BBF2-AB4FF538B906}" srcOrd="1" destOrd="0" presId="urn:microsoft.com/office/officeart/2005/8/layout/hList1"/>
    <dgm:cxn modelId="{A5748A82-FB11-4238-9D3B-58904A7C95BE}" type="presParOf" srcId="{0004923F-2B5E-4080-ACE4-17A5F74E7DA0}" destId="{DC3F3231-FF74-40C2-B91C-2F2222A953C7}" srcOrd="5" destOrd="0" presId="urn:microsoft.com/office/officeart/2005/8/layout/hList1"/>
    <dgm:cxn modelId="{719FFBD5-2D15-4C4A-B462-C95ABEC2D9FC}" type="presParOf" srcId="{0004923F-2B5E-4080-ACE4-17A5F74E7DA0}" destId="{5731547A-C796-4BEE-977A-B940C5331073}" srcOrd="6" destOrd="0" presId="urn:microsoft.com/office/officeart/2005/8/layout/hList1"/>
    <dgm:cxn modelId="{2C34358C-67FD-4B80-8BD1-AB1B8465BB7C}" type="presParOf" srcId="{5731547A-C796-4BEE-977A-B940C5331073}" destId="{CD3CB28C-4D28-4792-AD87-3528F86B746E}" srcOrd="0" destOrd="0" presId="urn:microsoft.com/office/officeart/2005/8/layout/hList1"/>
    <dgm:cxn modelId="{EAA112AB-F119-4FC5-BBB8-40FF3C431025}" type="presParOf" srcId="{5731547A-C796-4BEE-977A-B940C5331073}" destId="{65235B3B-BDD5-4B64-AC85-BAE79CDD7902}" srcOrd="1" destOrd="0" presId="urn:microsoft.com/office/officeart/2005/8/layout/hList1"/>
    <dgm:cxn modelId="{8D0AA717-22BB-4DA7-8340-ED242845A167}" type="presParOf" srcId="{0004923F-2B5E-4080-ACE4-17A5F74E7DA0}" destId="{07E2F68E-DF31-4086-95C9-83BE1CD2C65A}" srcOrd="7" destOrd="0" presId="urn:microsoft.com/office/officeart/2005/8/layout/hList1"/>
    <dgm:cxn modelId="{E37637DD-E1C8-409F-A996-8260F17B0DD6}" type="presParOf" srcId="{0004923F-2B5E-4080-ACE4-17A5F74E7DA0}" destId="{EA6BDE3F-9726-4601-9824-C9B30C091C6E}" srcOrd="8" destOrd="0" presId="urn:microsoft.com/office/officeart/2005/8/layout/hList1"/>
    <dgm:cxn modelId="{ACBFB080-282B-4B80-BD0D-7B837E9E4CD7}" type="presParOf" srcId="{EA6BDE3F-9726-4601-9824-C9B30C091C6E}" destId="{AEDD164B-50B0-4028-8A0E-AF4530E409EE}" srcOrd="0" destOrd="0" presId="urn:microsoft.com/office/officeart/2005/8/layout/hList1"/>
    <dgm:cxn modelId="{8BD2A9FA-10D6-47E9-A3F3-313FECAAAC1D}" type="presParOf" srcId="{EA6BDE3F-9726-4601-9824-C9B30C091C6E}" destId="{574CB38A-9C3A-4F2F-9243-961270CA92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5F48C-62D2-4A07-BECB-954B635CDF2F}">
      <dsp:nvSpPr>
        <dsp:cNvPr id="0" name=""/>
        <dsp:cNvSpPr/>
      </dsp:nvSpPr>
      <dsp:spPr>
        <a:xfrm>
          <a:off x="267106" y="256710"/>
          <a:ext cx="1365076" cy="67494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Administration</a:t>
          </a:r>
          <a:endParaRPr lang="en-US" sz="1400" b="1" kern="1200" dirty="0">
            <a:solidFill>
              <a:sysClr val="window" lastClr="FFFFFF"/>
            </a:solidFill>
            <a:latin typeface="Calibri" pitchFamily="34" charset="0"/>
            <a:ea typeface="+mn-ea"/>
            <a:cs typeface="+mn-cs"/>
          </a:endParaRPr>
        </a:p>
      </dsp:txBody>
      <dsp:txXfrm>
        <a:off x="267106" y="256710"/>
        <a:ext cx="1365076" cy="674941"/>
      </dsp:txXfrm>
    </dsp:sp>
    <dsp:sp modelId="{5E06E1F5-BE85-4EC4-B1DE-8EB700BD5B3F}">
      <dsp:nvSpPr>
        <dsp:cNvPr id="0" name=""/>
        <dsp:cNvSpPr/>
      </dsp:nvSpPr>
      <dsp:spPr>
        <a:xfrm>
          <a:off x="269243" y="1011839"/>
          <a:ext cx="1378837" cy="386496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Customer Understanding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Easy to Implement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Easy to Administer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269243" y="1011839"/>
        <a:ext cx="1378837" cy="3864960"/>
      </dsp:txXfrm>
    </dsp:sp>
    <dsp:sp modelId="{16699EAF-2C8C-4B52-9B73-3660B401DD54}">
      <dsp:nvSpPr>
        <dsp:cNvPr id="0" name=""/>
        <dsp:cNvSpPr/>
      </dsp:nvSpPr>
      <dsp:spPr>
        <a:xfrm>
          <a:off x="1689667" y="256710"/>
          <a:ext cx="1365076" cy="674941"/>
        </a:xfrm>
        <a:prstGeom prst="rect">
          <a:avLst/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 w="25400" cap="flat" cmpd="sng" algn="ctr">
          <a:solidFill>
            <a:srgbClr val="9BBB59">
              <a:hueOff val="2812566"/>
              <a:satOff val="-4220"/>
              <a:lumOff val="-68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Equity</a:t>
          </a:r>
          <a:endParaRPr lang="en-US" sz="1400" b="1" kern="1200" dirty="0">
            <a:solidFill>
              <a:sysClr val="window" lastClr="FFFFFF"/>
            </a:solidFill>
            <a:latin typeface="Calibri" pitchFamily="34" charset="0"/>
            <a:ea typeface="+mn-ea"/>
            <a:cs typeface="+mn-cs"/>
          </a:endParaRPr>
        </a:p>
      </dsp:txBody>
      <dsp:txXfrm>
        <a:off x="1689667" y="256710"/>
        <a:ext cx="1365076" cy="674941"/>
      </dsp:txXfrm>
    </dsp:sp>
    <dsp:sp modelId="{2DFC0165-9E80-4791-83F5-E102701E9E70}">
      <dsp:nvSpPr>
        <dsp:cNvPr id="0" name=""/>
        <dsp:cNvSpPr/>
      </dsp:nvSpPr>
      <dsp:spPr>
        <a:xfrm>
          <a:off x="1682786" y="1011839"/>
          <a:ext cx="1378837" cy="3864960"/>
        </a:xfrm>
        <a:prstGeom prst="rect">
          <a:avLst/>
        </a:prstGeom>
        <a:solidFill>
          <a:srgbClr val="9BBB59">
            <a:tint val="40000"/>
            <a:alpha val="90000"/>
            <a:hueOff val="2679213"/>
            <a:satOff val="-3448"/>
            <a:lumOff val="-269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2679213"/>
              <a:satOff val="-3448"/>
              <a:lumOff val="-26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Equitable in Allocating CIP Cost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Perceived to be Fair to the Public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Align Supply &amp; Demand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1682786" y="1011839"/>
        <a:ext cx="1378837" cy="3864960"/>
      </dsp:txXfrm>
    </dsp:sp>
    <dsp:sp modelId="{EE5E556F-E992-4AA6-8E74-487CBA0738B3}">
      <dsp:nvSpPr>
        <dsp:cNvPr id="0" name=""/>
        <dsp:cNvSpPr/>
      </dsp:nvSpPr>
      <dsp:spPr>
        <a:xfrm>
          <a:off x="3103223" y="256710"/>
          <a:ext cx="1365076" cy="674941"/>
        </a:xfrm>
        <a:prstGeom prst="rect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Appropriate Funding Mechanisms</a:t>
          </a:r>
          <a:endParaRPr lang="en-US" sz="1400" b="1" kern="1200" dirty="0">
            <a:solidFill>
              <a:sysClr val="window" lastClr="FFFFFF"/>
            </a:solidFill>
            <a:latin typeface="Calibri" pitchFamily="34" charset="0"/>
            <a:ea typeface="+mn-ea"/>
            <a:cs typeface="+mn-cs"/>
          </a:endParaRPr>
        </a:p>
      </dsp:txBody>
      <dsp:txXfrm>
        <a:off x="3103223" y="256710"/>
        <a:ext cx="1365076" cy="674941"/>
      </dsp:txXfrm>
    </dsp:sp>
    <dsp:sp modelId="{43AAB074-96DC-4EA5-BBF2-AB4FF538B906}">
      <dsp:nvSpPr>
        <dsp:cNvPr id="0" name=""/>
        <dsp:cNvSpPr/>
      </dsp:nvSpPr>
      <dsp:spPr>
        <a:xfrm>
          <a:off x="3096343" y="1011839"/>
          <a:ext cx="1378837" cy="3864960"/>
        </a:xfrm>
        <a:prstGeom prst="rect">
          <a:avLst/>
        </a:prstGeom>
        <a:solidFill>
          <a:srgbClr val="9BBB59">
            <a:tint val="40000"/>
            <a:alpha val="90000"/>
            <a:hueOff val="5358427"/>
            <a:satOff val="-6896"/>
            <a:lumOff val="-537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5358427"/>
              <a:satOff val="-6896"/>
              <a:lumOff val="-53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Revenue Stability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Revenue Sufficiency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Potential Funding Mechanism for Alt. Water Supply &amp; Conservation Programs</a:t>
          </a:r>
        </a:p>
      </dsp:txBody>
      <dsp:txXfrm>
        <a:off x="3096343" y="1011839"/>
        <a:ext cx="1378837" cy="3864960"/>
      </dsp:txXfrm>
    </dsp:sp>
    <dsp:sp modelId="{CD3CB28C-4D28-4792-AD87-3528F86B746E}">
      <dsp:nvSpPr>
        <dsp:cNvPr id="0" name=""/>
        <dsp:cNvSpPr/>
      </dsp:nvSpPr>
      <dsp:spPr>
        <a:xfrm>
          <a:off x="4516766" y="255678"/>
          <a:ext cx="1365076" cy="674941"/>
        </a:xfrm>
        <a:prstGeom prst="rect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 w="25400" cap="flat" cmpd="sng" algn="ctr">
          <a:solidFill>
            <a:srgbClr val="9BBB59">
              <a:hueOff val="8437698"/>
              <a:satOff val="-12660"/>
              <a:lumOff val="-205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Rate Stability &amp; Affordability</a:t>
          </a:r>
          <a:endParaRPr lang="en-US" sz="1400" b="1" kern="1200" dirty="0">
            <a:solidFill>
              <a:sysClr val="window" lastClr="FFFFFF"/>
            </a:solidFill>
            <a:latin typeface="Calibri" pitchFamily="34" charset="0"/>
            <a:ea typeface="+mn-ea"/>
            <a:cs typeface="+mn-cs"/>
          </a:endParaRPr>
        </a:p>
      </dsp:txBody>
      <dsp:txXfrm>
        <a:off x="4516766" y="255678"/>
        <a:ext cx="1365076" cy="674941"/>
      </dsp:txXfrm>
    </dsp:sp>
    <dsp:sp modelId="{65235B3B-BDD5-4B64-AC85-BAE79CDD7902}">
      <dsp:nvSpPr>
        <dsp:cNvPr id="0" name=""/>
        <dsp:cNvSpPr/>
      </dsp:nvSpPr>
      <dsp:spPr>
        <a:xfrm>
          <a:off x="4509886" y="1011839"/>
          <a:ext cx="1378837" cy="3864960"/>
        </a:xfrm>
        <a:prstGeom prst="rect">
          <a:avLst/>
        </a:prstGeom>
        <a:solidFill>
          <a:srgbClr val="9BBB59">
            <a:tint val="40000"/>
            <a:alpha val="90000"/>
            <a:hueOff val="8037640"/>
            <a:satOff val="-10345"/>
            <a:lumOff val="-806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8037640"/>
              <a:satOff val="-10345"/>
              <a:lumOff val="-80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Rate Stability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Mitigate Customer Impact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Affordability for Essential Use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4509886" y="1011839"/>
        <a:ext cx="1378837" cy="3864960"/>
      </dsp:txXfrm>
    </dsp:sp>
    <dsp:sp modelId="{AEDD164B-50B0-4028-8A0E-AF4530E409EE}">
      <dsp:nvSpPr>
        <dsp:cNvPr id="0" name=""/>
        <dsp:cNvSpPr/>
      </dsp:nvSpPr>
      <dsp:spPr>
        <a:xfrm>
          <a:off x="5930309" y="255678"/>
          <a:ext cx="1365076" cy="674941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Promotes Efficiency / Conservation</a:t>
          </a:r>
          <a:endParaRPr lang="en-US" sz="1400" b="1" kern="1200" dirty="0">
            <a:solidFill>
              <a:sysClr val="window" lastClr="FFFFFF"/>
            </a:solidFill>
            <a:latin typeface="Calibri" pitchFamily="34" charset="0"/>
            <a:ea typeface="+mn-ea"/>
            <a:cs typeface="+mn-cs"/>
          </a:endParaRPr>
        </a:p>
      </dsp:txBody>
      <dsp:txXfrm>
        <a:off x="5930309" y="255678"/>
        <a:ext cx="1365076" cy="674941"/>
      </dsp:txXfrm>
    </dsp:sp>
    <dsp:sp modelId="{574CB38A-9C3A-4F2F-9243-961270CA926F}">
      <dsp:nvSpPr>
        <dsp:cNvPr id="0" name=""/>
        <dsp:cNvSpPr/>
      </dsp:nvSpPr>
      <dsp:spPr>
        <a:xfrm>
          <a:off x="5923429" y="1011839"/>
          <a:ext cx="1378837" cy="3864960"/>
        </a:xfrm>
        <a:prstGeom prst="rect">
          <a:avLst/>
        </a:prstGeo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Promotes Conservation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Tool for Drought Management Action Plan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Promotes Efficiency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Rewards Past Conservation Effort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Economic Development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Based on Individual Needs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Scientific Method</a:t>
          </a:r>
        </a:p>
      </dsp:txBody>
      <dsp:txXfrm>
        <a:off x="5923429" y="1011839"/>
        <a:ext cx="1378837" cy="386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C3426C-7C82-403F-9A8C-6FAA73EB64E9}" type="datetimeFigureOut">
              <a:rPr lang="en-US" smtClean="0"/>
              <a:t>8/15/16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EACBA8-7B24-4FEA-B110-ADA810FF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6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5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07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1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18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 the</a:t>
            </a:r>
            <a:r>
              <a:rPr lang="en-US" baseline="0" dirty="0" smtClean="0"/>
              <a:t> City Council and Water Commission Rankings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2B419-8926-4233-B6B9-58B2C9D35C38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44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 the</a:t>
            </a:r>
            <a:r>
              <a:rPr lang="en-US" baseline="0" dirty="0" smtClean="0"/>
              <a:t> City Council and Water Commission Rankings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2B419-8926-4233-B6B9-58B2C9D35C38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58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not add to 100% due</a:t>
            </a:r>
            <a:r>
              <a:rPr lang="en-US" baseline="0" dirty="0" smtClean="0"/>
              <a:t> to rounding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4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0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3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will show different numbers:  </a:t>
            </a:r>
          </a:p>
          <a:p>
            <a:r>
              <a:rPr lang="en-US" dirty="0" smtClean="0"/>
              <a:t>Base Revenue = 25,915,101</a:t>
            </a:r>
          </a:p>
          <a:p>
            <a:r>
              <a:rPr lang="en-US" dirty="0" smtClean="0"/>
              <a:t>IRF = 7,794,919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 the</a:t>
            </a:r>
            <a:r>
              <a:rPr lang="en-US" baseline="0" dirty="0" smtClean="0"/>
              <a:t> City Council and Water Commission Rankings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2B419-8926-4233-B6B9-58B2C9D35C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2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show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6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Show usage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CBA8-7B24-4FEA-B110-ADA810FF4C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1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038" y="409393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62198" y="3992486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63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1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7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7448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853440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3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3" y="286605"/>
            <a:ext cx="7383824" cy="1101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9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-fa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46259" y="6459721"/>
            <a:ext cx="355497" cy="3393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0039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768" y="0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2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5767" y="472036"/>
            <a:ext cx="8361373" cy="9687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8" y="1623503"/>
            <a:ext cx="40233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7" y="2542492"/>
            <a:ext cx="402336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80" y="1623501"/>
            <a:ext cx="40233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043" y="2542492"/>
            <a:ext cx="402336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59" y="312004"/>
            <a:ext cx="8349216" cy="1101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-fa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46259" y="6459721"/>
            <a:ext cx="355497" cy="3393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8298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0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1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043" y="286605"/>
            <a:ext cx="7383824" cy="1101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043" y="1522771"/>
            <a:ext cx="8349216" cy="47258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0243" y="6470901"/>
            <a:ext cx="1019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9268" y="6459786"/>
            <a:ext cx="6451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867" y="6459786"/>
            <a:ext cx="628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9830" y="1437045"/>
            <a:ext cx="834847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-fade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692915" y="6443208"/>
            <a:ext cx="417220" cy="3982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10013" y="202501"/>
            <a:ext cx="1071718" cy="7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4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spc="-50" baseline="0">
          <a:solidFill>
            <a:schemeClr val="accent2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527" y="362138"/>
            <a:ext cx="7288945" cy="1809788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City of Santa Cruz</a:t>
            </a:r>
            <a:endParaRPr lang="en-US" sz="33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527" y="2571750"/>
            <a:ext cx="7288945" cy="8572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Comprehensive Water Cost of Service Study</a:t>
            </a:r>
            <a:endParaRPr lang="en-US" sz="3200" dirty="0"/>
          </a:p>
          <a:p>
            <a:pPr algn="ctr">
              <a:spcBef>
                <a:spcPts val="1800"/>
              </a:spcBef>
            </a:pPr>
            <a:endParaRPr lang="en-US" sz="1800" dirty="0" smtClean="0"/>
          </a:p>
          <a:p>
            <a:pPr algn="ctr">
              <a:spcBef>
                <a:spcPts val="1800"/>
              </a:spcBef>
            </a:pPr>
            <a:r>
              <a:rPr lang="en-US" sz="1800" dirty="0" smtClean="0"/>
              <a:t>City council</a:t>
            </a:r>
          </a:p>
          <a:p>
            <a:pPr algn="ctr">
              <a:spcBef>
                <a:spcPts val="1800"/>
              </a:spcBef>
            </a:pPr>
            <a:r>
              <a:rPr lang="en-US" sz="1800" dirty="0" smtClean="0"/>
              <a:t>JUNE 14, 2016</a:t>
            </a:r>
            <a:endParaRPr lang="en-US" sz="1800" dirty="0"/>
          </a:p>
        </p:txBody>
      </p:sp>
      <p:pic>
        <p:nvPicPr>
          <p:cNvPr id="4" name="Picture 3" descr="logo-fa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989" y="4778129"/>
            <a:ext cx="1449394" cy="12298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758" y="4796516"/>
            <a:ext cx="1672468" cy="1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4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Pricing </a:t>
            </a:r>
            <a:r>
              <a:rPr lang="en-US" dirty="0"/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ECB1-8692-4210-A6FF-CEF0A2B2E3E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70801"/>
              </p:ext>
            </p:extLst>
          </p:nvPr>
        </p:nvGraphicFramePr>
        <p:xfrm>
          <a:off x="2542246" y="1594162"/>
          <a:ext cx="3467100" cy="4453887"/>
        </p:xfrm>
        <a:graphic>
          <a:graphicData uri="http://schemas.openxmlformats.org/drawingml/2006/table">
            <a:tbl>
              <a:tblPr/>
              <a:tblGrid>
                <a:gridCol w="933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2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Rankings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Pricing Objectives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Most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Important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Revenue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Sufficiency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680">
                <a:tc rowSpan="7">
                  <a:txBody>
                    <a:bodyPr/>
                    <a:lstStyle/>
                    <a:p>
                      <a:pPr algn="ctr" fontAlgn="t"/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Very </a:t>
                      </a:r>
                    </a:p>
                    <a:p>
                      <a:pPr algn="ctr" fontAlgn="t"/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Important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Promotes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Revenue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Perceived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Fair to the Public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Affordability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Essential Use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Customer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Understanding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Promotes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Rate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6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Rate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Shift revenues away from fixed charge to commodity</a:t>
            </a:r>
          </a:p>
          <a:p>
            <a:pPr lvl="1"/>
            <a:r>
              <a:rPr lang="en-US" dirty="0" smtClean="0"/>
              <a:t>Current: 36% fixed and 64% variable</a:t>
            </a:r>
          </a:p>
          <a:p>
            <a:pPr lvl="1"/>
            <a:r>
              <a:rPr lang="en-US" dirty="0" smtClean="0"/>
              <a:t>Proposed: 8% fixed and 92% variable</a:t>
            </a:r>
          </a:p>
          <a:p>
            <a:pPr lvl="2"/>
            <a:r>
              <a:rPr lang="en-US" dirty="0" smtClean="0"/>
              <a:t>Promotes water efficiency / conservation</a:t>
            </a:r>
          </a:p>
          <a:p>
            <a:pPr lvl="2"/>
            <a:r>
              <a:rPr lang="en-US" dirty="0" smtClean="0"/>
              <a:t>Affordability for essential use</a:t>
            </a:r>
          </a:p>
          <a:p>
            <a:pPr lvl="2"/>
            <a:r>
              <a:rPr lang="en-US" dirty="0" smtClean="0"/>
              <a:t>Perceived fair to the public</a:t>
            </a:r>
          </a:p>
          <a:p>
            <a:r>
              <a:rPr lang="en-US" dirty="0" smtClean="0"/>
              <a:t>Rate Stabilization charge to enhance revenue stability</a:t>
            </a:r>
          </a:p>
          <a:p>
            <a:pPr lvl="1"/>
            <a:r>
              <a:rPr lang="en-US" dirty="0" smtClean="0"/>
              <a:t>Begins </a:t>
            </a:r>
            <a:r>
              <a:rPr lang="en-US" dirty="0"/>
              <a:t>in FY 2018 </a:t>
            </a:r>
          </a:p>
          <a:p>
            <a:pPr lvl="1"/>
            <a:r>
              <a:rPr lang="en-US" dirty="0" smtClean="0"/>
              <a:t>Consists </a:t>
            </a:r>
            <a:r>
              <a:rPr lang="en-US" dirty="0"/>
              <a:t>of a uniform commodity charge of $1.00 per </a:t>
            </a:r>
            <a:r>
              <a:rPr lang="en-US" dirty="0" err="1" smtClean="0"/>
              <a:t>ccf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1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5 Years Rates</a:t>
            </a:r>
            <a:br>
              <a:rPr lang="en-US" dirty="0" smtClean="0"/>
            </a:br>
            <a:r>
              <a:rPr lang="en-US" dirty="0" smtClean="0"/>
              <a:t>Inside – Fixed Rates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244577"/>
              </p:ext>
            </p:extLst>
          </p:nvPr>
        </p:nvGraphicFramePr>
        <p:xfrm>
          <a:off x="1097757" y="2213769"/>
          <a:ext cx="6946899" cy="3343275"/>
        </p:xfrm>
        <a:graphic>
          <a:graphicData uri="http://schemas.openxmlformats.org/drawingml/2006/table">
            <a:tbl>
              <a:tblPr/>
              <a:tblGrid>
                <a:gridCol w="1206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0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0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0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08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Meters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Ready-to-Serve ($/Meter)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14,348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8.78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9.53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10.18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10.71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11.26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9.01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9.78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10.45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10.99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11.56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9.70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10.53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11.25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11.83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12.44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10.61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11.52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12.31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12.94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13.61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13.14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14.26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15.24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16.02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16.85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31.74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34.45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36.82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38.71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40.71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38.63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41.93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44.81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47.11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49.55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54.70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59.37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63.45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66.71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70.16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73.07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79.31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84.76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89.11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93.73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93.74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101.75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108.73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114.32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120.24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24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5 Years Rates</a:t>
            </a:r>
            <a:br>
              <a:rPr lang="en-US" dirty="0" smtClean="0"/>
            </a:br>
            <a:r>
              <a:rPr lang="en-US" dirty="0" smtClean="0"/>
              <a:t>Outside – Fixed Rates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9661"/>
              </p:ext>
            </p:extLst>
          </p:nvPr>
        </p:nvGraphicFramePr>
        <p:xfrm>
          <a:off x="1097757" y="2209006"/>
          <a:ext cx="6946899" cy="3352800"/>
        </p:xfrm>
        <a:graphic>
          <a:graphicData uri="http://schemas.openxmlformats.org/drawingml/2006/table">
            <a:tbl>
              <a:tblPr/>
              <a:tblGrid>
                <a:gridCol w="1206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0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0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0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08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Meters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Ready-to-Serve ($/Meter)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7,507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10.05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10.91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11.66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12.26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12.89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10.32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11.20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11.97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12.59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13.24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11.11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12.06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12.89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13.55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14.25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12.16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13.20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14.10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14.83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15.60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15.05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16.34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17.46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18.35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19.30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36.36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39.47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42.17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44.34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46.64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44.25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48.03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51.33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53.96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56.76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62.66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68.01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72.68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76.42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80.37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83.71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90.86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97.10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102.09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107.38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107.38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116.55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124.55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130.95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137.74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1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3" y="198531"/>
            <a:ext cx="8349216" cy="71483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Total Proposed Commodity Charge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84" y="1023117"/>
            <a:ext cx="8188411" cy="57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Total Proposed Commodity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" y="1522771"/>
            <a:ext cx="8987176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1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7043" y="286605"/>
            <a:ext cx="7383824" cy="11019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Customer Impact for Single Family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90" y="1609743"/>
            <a:ext cx="8218353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Year Rate Impact for Single Family – 5/8” Meter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102796"/>
              </p:ext>
            </p:extLst>
          </p:nvPr>
        </p:nvGraphicFramePr>
        <p:xfrm>
          <a:off x="540755" y="1732752"/>
          <a:ext cx="8028623" cy="3155061"/>
        </p:xfrm>
        <a:graphic>
          <a:graphicData uri="http://schemas.openxmlformats.org/drawingml/2006/table">
            <a:tbl>
              <a:tblPr/>
              <a:tblGrid>
                <a:gridCol w="1226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3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3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3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3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44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Consumption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2016 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 2016 Proposed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Proposed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2018 Proposed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2019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2020 Proposed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3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ccf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$27.47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$30.77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$32.46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3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ccf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$75.50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$79.94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$84.58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$89.42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$101.98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$159.24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$189.04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$200.26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$212.58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$225.68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9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7043" y="286605"/>
            <a:ext cx="7383824" cy="11019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Customer Impact for Multi-Family</a:t>
            </a:r>
            <a:br>
              <a:rPr lang="en-US" dirty="0" smtClean="0"/>
            </a:br>
            <a:r>
              <a:rPr lang="en-US" dirty="0" smtClean="0"/>
              <a:t>10 units and 1.5” meter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9" y="1620858"/>
            <a:ext cx="8225776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5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5 Year Rate Impact for Multi-Family 10 units with 1.5” Meter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207333"/>
              </p:ext>
            </p:extLst>
          </p:nvPr>
        </p:nvGraphicFramePr>
        <p:xfrm>
          <a:off x="668867" y="1690895"/>
          <a:ext cx="7772400" cy="4224528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Consumption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2016 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 2016 Proposed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Proposed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2018 Proposed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2019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2020 Proposed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ccf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$179.18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$229.61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$280.62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$296.71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$313.84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$331.61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ccf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$302.61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$370.32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$391.51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$414.14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$437.61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ccf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$253.58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$375.61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$486.31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$514.44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$543.61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ccf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$306.88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$463.11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$565.62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$598.11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$633.04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$669.41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$360.18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$550.61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$671.22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$709.91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$751.64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$795.21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7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3" y="1522771"/>
            <a:ext cx="8349216" cy="4725820"/>
          </a:xfrm>
        </p:spPr>
        <p:txBody>
          <a:bodyPr>
            <a:normAutofit/>
          </a:bodyPr>
          <a:lstStyle/>
          <a:p>
            <a:r>
              <a:rPr lang="en-US" dirty="0" smtClean="0"/>
              <a:t>Rate </a:t>
            </a:r>
            <a:r>
              <a:rPr lang="en-US" dirty="0"/>
              <a:t>Setting </a:t>
            </a:r>
            <a:r>
              <a:rPr lang="en-US" dirty="0" smtClean="0"/>
              <a:t>101</a:t>
            </a:r>
          </a:p>
          <a:p>
            <a:r>
              <a:rPr lang="en-US" dirty="0"/>
              <a:t>Key Assumptions</a:t>
            </a:r>
          </a:p>
          <a:p>
            <a:r>
              <a:rPr lang="en-US" dirty="0" smtClean="0"/>
              <a:t>Rate </a:t>
            </a:r>
            <a:r>
              <a:rPr lang="en-US" dirty="0"/>
              <a:t>Setting Legal </a:t>
            </a:r>
            <a:r>
              <a:rPr lang="en-US" dirty="0" smtClean="0"/>
              <a:t>Environment/Overview</a:t>
            </a:r>
          </a:p>
          <a:p>
            <a:r>
              <a:rPr lang="en-US" dirty="0" smtClean="0"/>
              <a:t>Review </a:t>
            </a:r>
            <a:r>
              <a:rPr lang="en-US" dirty="0"/>
              <a:t>Proposed Tier Definition</a:t>
            </a:r>
          </a:p>
          <a:p>
            <a:r>
              <a:rPr lang="en-US" dirty="0"/>
              <a:t>Customer impacts</a:t>
            </a:r>
          </a:p>
          <a:p>
            <a:r>
              <a:rPr lang="en-US" dirty="0" smtClean="0"/>
              <a:t>Review 5 Years of Proposed Rates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6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Proceed with the Prop 218 Notice</a:t>
            </a:r>
          </a:p>
          <a:p>
            <a:r>
              <a:rPr lang="en-US" dirty="0" smtClean="0"/>
              <a:t>RFC to develop the Administrative Record / Report</a:t>
            </a:r>
          </a:p>
          <a:p>
            <a:r>
              <a:rPr lang="en-US" dirty="0" smtClean="0"/>
              <a:t>Public Hearing on August 23rd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1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  <p:pic>
        <p:nvPicPr>
          <p:cNvPr id="6" name="Picture 2" descr="C:\Users\khanhp\AppData\Local\Microsoft\Windows\Temporary Internet Files\Content.IE5\HPO83ZCR\MC9004352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041" y="4940349"/>
            <a:ext cx="1687094" cy="1170421"/>
          </a:xfrm>
          <a:prstGeom prst="rect">
            <a:avLst/>
          </a:prstGeom>
          <a:noFill/>
        </p:spPr>
      </p:pic>
      <p:pic>
        <p:nvPicPr>
          <p:cNvPr id="7" name="Picture 4" descr="C:\Users\khanhp\AppData\Local\Microsoft\Windows\Temporary Internet Files\Content.IE5\RBYB7OEZ\MC9002833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177" y="4744457"/>
            <a:ext cx="1356055" cy="1366313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7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1A – </a:t>
            </a:r>
            <a:r>
              <a:rPr lang="en-US" sz="4000" dirty="0" smtClean="0"/>
              <a:t>90% Variable / 10%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Inside Fixed Charge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57270"/>
              </p:ext>
            </p:extLst>
          </p:nvPr>
        </p:nvGraphicFramePr>
        <p:xfrm>
          <a:off x="914051" y="1623448"/>
          <a:ext cx="7315200" cy="4677965"/>
        </p:xfrm>
        <a:graphic>
          <a:graphicData uri="http://schemas.openxmlformats.org/drawingml/2006/table">
            <a:tbl>
              <a:tblPr/>
              <a:tblGrid>
                <a:gridCol w="1282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0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8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87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5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60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Inside Ready-to-Serve ($/Meter)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Inside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($)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-$14.28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-$14.04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-$48.09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-$105.10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-$172.03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$347.59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-$315.35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$579.32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-$540.08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-$1,103.03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$2,664.74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-$2,590.51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$3,290.36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-$3,195.14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2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1A – </a:t>
            </a:r>
            <a:r>
              <a:rPr lang="en-US" sz="4000" dirty="0"/>
              <a:t>90% Variable / 10%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Outside Fixed Charge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7664"/>
              </p:ext>
            </p:extLst>
          </p:nvPr>
        </p:nvGraphicFramePr>
        <p:xfrm>
          <a:off x="904111" y="1581053"/>
          <a:ext cx="7335080" cy="4697330"/>
        </p:xfrm>
        <a:graphic>
          <a:graphicData uri="http://schemas.openxmlformats.org/drawingml/2006/table">
            <a:tbl>
              <a:tblPr/>
              <a:tblGrid>
                <a:gridCol w="1312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3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35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00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64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Outside Ready-to-Serve ($/Meter)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Outside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($)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-$19.35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-$19.08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-$62.60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$147.72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-$135.37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$236.35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-$221.06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$443.17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-$406.24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$738.62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-$693.67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$1,477.21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-$1,413.56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$3,398.51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-$3,313.49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$107.38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$4,195.23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-$4,086.16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6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Justification for Tiered </a:t>
            </a:r>
            <a:r>
              <a:rPr lang="en-US" dirty="0" smtClean="0"/>
              <a:t>Rates</a:t>
            </a:r>
            <a:br>
              <a:rPr lang="en-US" dirty="0" smtClean="0"/>
            </a:br>
            <a:r>
              <a:rPr lang="en-US" dirty="0" smtClean="0"/>
              <a:t>Inside City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698558"/>
              </p:ext>
            </p:extLst>
          </p:nvPr>
        </p:nvGraphicFramePr>
        <p:xfrm>
          <a:off x="228600" y="1474173"/>
          <a:ext cx="8796526" cy="4807344"/>
        </p:xfrm>
        <a:graphic>
          <a:graphicData uri="http://schemas.openxmlformats.org/drawingml/2006/table">
            <a:tbl>
              <a:tblPr/>
              <a:tblGrid>
                <a:gridCol w="1399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35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Tier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Water Supply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Treatment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Delivery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Peaking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Conservation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IRF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FY2017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 ($/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SFR &amp; MFR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UCSC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Coast AG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Landscape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TWB*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98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48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0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Justification for Tiered </a:t>
            </a:r>
            <a:r>
              <a:rPr lang="en-US" dirty="0" smtClean="0"/>
              <a:t>Rates</a:t>
            </a:r>
            <a:br>
              <a:rPr lang="en-US" dirty="0" smtClean="0"/>
            </a:br>
            <a:r>
              <a:rPr lang="en-US" dirty="0" smtClean="0"/>
              <a:t>Outside City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054758"/>
              </p:ext>
            </p:extLst>
          </p:nvPr>
        </p:nvGraphicFramePr>
        <p:xfrm>
          <a:off x="397044" y="1563624"/>
          <a:ext cx="8481780" cy="3813529"/>
        </p:xfrm>
        <a:graphic>
          <a:graphicData uri="http://schemas.openxmlformats.org/drawingml/2006/table">
            <a:tbl>
              <a:tblPr/>
              <a:tblGrid>
                <a:gridCol w="1343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83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5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0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1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81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82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52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50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57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Tier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Water Supply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Treatment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Delivery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Peaking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Conservation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IRF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Rate ($/ccf)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SFR &amp; MFR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$11.85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$14.60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Uniform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Landscape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TWB*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$11.09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$15.32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$16.66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16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Uniform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$0.48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8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6480" y="146304"/>
            <a:ext cx="2526956" cy="3071078"/>
          </a:xfrm>
        </p:spPr>
        <p:txBody>
          <a:bodyPr>
            <a:normAutofit/>
          </a:bodyPr>
          <a:lstStyle/>
          <a:p>
            <a:r>
              <a:rPr lang="en-US" dirty="0" smtClean="0"/>
              <a:t>Option 1A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Inside Commodity Rates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35721"/>
              </p:ext>
            </p:extLst>
          </p:nvPr>
        </p:nvGraphicFramePr>
        <p:xfrm>
          <a:off x="2697480" y="126639"/>
          <a:ext cx="6295795" cy="5808702"/>
        </p:xfrm>
        <a:graphic>
          <a:graphicData uri="http://schemas.openxmlformats.org/drawingml/2006/table">
            <a:tbl>
              <a:tblPr/>
              <a:tblGrid>
                <a:gridCol w="1225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7209">
                  <a:extLst>
                    <a:ext uri="{9D8B030D-6E8A-4147-A177-3AD203B41FA5}">
                      <a16:colId xmlns:a16="http://schemas.microsoft.com/office/drawing/2014/main" xmlns="" val="2918798258"/>
                    </a:ext>
                  </a:extLst>
                </a:gridCol>
                <a:gridCol w="1081432">
                  <a:extLst>
                    <a:ext uri="{9D8B030D-6E8A-4147-A177-3AD203B41FA5}">
                      <a16:colId xmlns:a16="http://schemas.microsoft.com/office/drawing/2014/main" xmlns="" val="3026846741"/>
                    </a:ext>
                  </a:extLst>
                </a:gridCol>
                <a:gridCol w="1081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8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Tier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O&amp;M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IRF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Rates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Inside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Rate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UCSC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Coast AG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TWB*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0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0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7480" y="6107664"/>
            <a:ext cx="346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*Total Water Budget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726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55275"/>
              </p:ext>
            </p:extLst>
          </p:nvPr>
        </p:nvGraphicFramePr>
        <p:xfrm>
          <a:off x="2743201" y="27422"/>
          <a:ext cx="6364223" cy="6387627"/>
        </p:xfrm>
        <a:graphic>
          <a:graphicData uri="http://schemas.openxmlformats.org/drawingml/2006/table">
            <a:tbl>
              <a:tblPr/>
              <a:tblGrid>
                <a:gridCol w="1318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3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56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1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4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6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Tier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O&amp;M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IRF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Rates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Outside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Rate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SFR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UCSC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8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Coast AG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93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93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146480" y="146304"/>
            <a:ext cx="2526956" cy="3071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Option 1A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Outside Commodity Rates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42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1A – </a:t>
            </a:r>
            <a:r>
              <a:rPr lang="en-US" sz="4000" dirty="0" smtClean="0"/>
              <a:t>90% Variable / 10%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Customer Impacts by Class ($)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99" y="1513523"/>
            <a:ext cx="7663336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Option 1A – </a:t>
            </a:r>
            <a:r>
              <a:rPr lang="en-US" sz="4000" dirty="0" smtClean="0"/>
              <a:t>90% Variable / 10%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Customer Impacts (%)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" y="1487173"/>
            <a:ext cx="7294157" cy="47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in Conducting a Rate Study</a:t>
            </a:r>
          </a:p>
        </p:txBody>
      </p:sp>
      <p:sp>
        <p:nvSpPr>
          <p:cNvPr id="7" name="Shape 6"/>
          <p:cNvSpPr/>
          <p:nvPr/>
        </p:nvSpPr>
        <p:spPr>
          <a:xfrm>
            <a:off x="762000" y="1436688"/>
            <a:ext cx="7772427" cy="4447967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160464" y="5105400"/>
            <a:ext cx="199796" cy="199796"/>
          </a:xfrm>
          <a:prstGeom prst="ellipse">
            <a:avLst/>
          </a:prstGeom>
          <a:solidFill>
            <a:srgbClr val="00B6DE"/>
          </a:solidFill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379985" y="5107874"/>
            <a:ext cx="2172163" cy="1060308"/>
          </a:xfrm>
          <a:custGeom>
            <a:avLst/>
            <a:gdLst>
              <a:gd name="connsiteX0" fmla="*/ 0 w 2172163"/>
              <a:gd name="connsiteY0" fmla="*/ 0 h 1060308"/>
              <a:gd name="connsiteX1" fmla="*/ 2172163 w 2172163"/>
              <a:gd name="connsiteY1" fmla="*/ 0 h 1060308"/>
              <a:gd name="connsiteX2" fmla="*/ 2172163 w 2172163"/>
              <a:gd name="connsiteY2" fmla="*/ 1060308 h 1060308"/>
              <a:gd name="connsiteX3" fmla="*/ 0 w 2172163"/>
              <a:gd name="connsiteY3" fmla="*/ 1060308 h 1060308"/>
              <a:gd name="connsiteX4" fmla="*/ 0 w 2172163"/>
              <a:gd name="connsiteY4" fmla="*/ 0 h 106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163" h="1060308">
                <a:moveTo>
                  <a:pt x="0" y="0"/>
                </a:moveTo>
                <a:lnTo>
                  <a:pt x="2172163" y="0"/>
                </a:lnTo>
                <a:lnTo>
                  <a:pt x="2172163" y="1060308"/>
                </a:lnTo>
                <a:lnTo>
                  <a:pt x="0" y="1060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5868" tIns="0" rIns="0" bIns="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Rate Setting Framework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/>
              <a:t>Financial goals and policies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/>
              <a:t>Pricing objectives</a:t>
            </a:r>
            <a:endParaRPr lang="en-US" sz="1400" kern="1200" dirty="0"/>
          </a:p>
        </p:txBody>
      </p:sp>
      <p:sp>
        <p:nvSpPr>
          <p:cNvPr id="10" name="Oval 9"/>
          <p:cNvSpPr/>
          <p:nvPr/>
        </p:nvSpPr>
        <p:spPr>
          <a:xfrm>
            <a:off x="2656634" y="3716709"/>
            <a:ext cx="347472" cy="347472"/>
          </a:xfrm>
          <a:prstGeom prst="ellipse">
            <a:avLst/>
          </a:prstGeom>
          <a:solidFill>
            <a:srgbClr val="00B6DE"/>
          </a:solidFill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2927307" y="3640503"/>
            <a:ext cx="1981804" cy="2385915"/>
          </a:xfrm>
          <a:custGeom>
            <a:avLst/>
            <a:gdLst>
              <a:gd name="connsiteX0" fmla="*/ 0 w 1981804"/>
              <a:gd name="connsiteY0" fmla="*/ 0 h 2385915"/>
              <a:gd name="connsiteX1" fmla="*/ 1981804 w 1981804"/>
              <a:gd name="connsiteY1" fmla="*/ 0 h 2385915"/>
              <a:gd name="connsiteX2" fmla="*/ 1981804 w 1981804"/>
              <a:gd name="connsiteY2" fmla="*/ 2385915 h 2385915"/>
              <a:gd name="connsiteX3" fmla="*/ 0 w 1981804"/>
              <a:gd name="connsiteY3" fmla="*/ 2385915 h 2385915"/>
              <a:gd name="connsiteX4" fmla="*/ 0 w 1981804"/>
              <a:gd name="connsiteY4" fmla="*/ 0 h 23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804" h="2385915">
                <a:moveTo>
                  <a:pt x="0" y="0"/>
                </a:moveTo>
                <a:lnTo>
                  <a:pt x="1981804" y="0"/>
                </a:lnTo>
                <a:lnTo>
                  <a:pt x="1981804" y="2385915"/>
                </a:lnTo>
                <a:lnTo>
                  <a:pt x="0" y="23859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118" tIns="0" rIns="0" bIns="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Financial Plan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/>
              <a:t>Evaluation of CIP and financing options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/>
              <a:t>Cash flow analysis for financial sufficiency</a:t>
            </a:r>
            <a:endParaRPr lang="en-US" sz="1400" kern="1200" dirty="0"/>
          </a:p>
        </p:txBody>
      </p:sp>
      <p:sp>
        <p:nvSpPr>
          <p:cNvPr id="12" name="Oval 11"/>
          <p:cNvSpPr/>
          <p:nvPr/>
        </p:nvSpPr>
        <p:spPr>
          <a:xfrm>
            <a:off x="4729590" y="2815382"/>
            <a:ext cx="460400" cy="460400"/>
          </a:xfrm>
          <a:prstGeom prst="ellipse">
            <a:avLst/>
          </a:prstGeom>
          <a:solidFill>
            <a:srgbClr val="00B6DE"/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052839" y="2815365"/>
            <a:ext cx="2021580" cy="2193243"/>
          </a:xfrm>
          <a:custGeom>
            <a:avLst/>
            <a:gdLst>
              <a:gd name="connsiteX0" fmla="*/ 0 w 2346960"/>
              <a:gd name="connsiteY0" fmla="*/ 0 h 2193243"/>
              <a:gd name="connsiteX1" fmla="*/ 2346960 w 2346960"/>
              <a:gd name="connsiteY1" fmla="*/ 0 h 2193243"/>
              <a:gd name="connsiteX2" fmla="*/ 2346960 w 2346960"/>
              <a:gd name="connsiteY2" fmla="*/ 2193243 h 2193243"/>
              <a:gd name="connsiteX3" fmla="*/ 0 w 2346960"/>
              <a:gd name="connsiteY3" fmla="*/ 2193243 h 2193243"/>
              <a:gd name="connsiteX4" fmla="*/ 0 w 2346960"/>
              <a:gd name="connsiteY4" fmla="*/ 0 h 219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6960" h="2193243">
                <a:moveTo>
                  <a:pt x="0" y="0"/>
                </a:moveTo>
                <a:lnTo>
                  <a:pt x="2346960" y="0"/>
                </a:lnTo>
                <a:lnTo>
                  <a:pt x="2346960" y="2193243"/>
                </a:lnTo>
                <a:lnTo>
                  <a:pt x="0" y="21932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957" tIns="0" rIns="0" bIns="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>
                <a:ea typeface="+mn-ea"/>
                <a:cs typeface="+mn-cs"/>
              </a:rPr>
              <a:t>Cost of Service </a:t>
            </a:r>
            <a:br>
              <a:rPr lang="en-US" sz="1600" b="1" kern="1200" dirty="0">
                <a:ea typeface="+mn-ea"/>
                <a:cs typeface="+mn-cs"/>
              </a:rPr>
            </a:br>
            <a:r>
              <a:rPr lang="en-US" sz="1600" b="1" kern="1200" dirty="0">
                <a:ea typeface="+mn-ea"/>
                <a:cs typeface="+mn-cs"/>
              </a:rPr>
              <a:t>&amp; Rate Design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ea typeface="+mn-ea"/>
                <a:cs typeface="+mn-cs"/>
              </a:rPr>
              <a:t>Cost allocations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ea typeface="+mn-ea"/>
                <a:cs typeface="+mn-cs"/>
              </a:rPr>
              <a:t>Rate design</a:t>
            </a:r>
          </a:p>
          <a:p>
            <a:pPr marL="274320" lvl="2" indent="-9144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alibri" panose="020F0502020204030204" pitchFamily="34" charset="0"/>
              <a:buChar char="̶"/>
            </a:pPr>
            <a:r>
              <a:rPr lang="en-US" sz="1400" kern="1200" dirty="0">
                <a:ea typeface="+mn-ea"/>
                <a:cs typeface="+mn-cs"/>
              </a:rPr>
              <a:t>Rate calculations</a:t>
            </a:r>
          </a:p>
          <a:p>
            <a:pPr marL="274320" lvl="2" indent="-9144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alibri" panose="020F0502020204030204" pitchFamily="34" charset="0"/>
              <a:buChar char="̶"/>
            </a:pPr>
            <a:r>
              <a:rPr lang="en-US" sz="1400" kern="1200" dirty="0">
                <a:ea typeface="+mn-ea"/>
                <a:cs typeface="+mn-cs"/>
              </a:rPr>
              <a:t>Customer impact analyses</a:t>
            </a:r>
          </a:p>
        </p:txBody>
      </p:sp>
      <p:sp>
        <p:nvSpPr>
          <p:cNvPr id="14" name="Oval 13"/>
          <p:cNvSpPr/>
          <p:nvPr/>
        </p:nvSpPr>
        <p:spPr>
          <a:xfrm>
            <a:off x="7399794" y="2149849"/>
            <a:ext cx="616762" cy="616762"/>
          </a:xfrm>
          <a:prstGeom prst="ellipse">
            <a:avLst/>
          </a:prstGeom>
          <a:solidFill>
            <a:srgbClr val="00B6DE"/>
          </a:solidFill>
          <a:effectLst>
            <a:glow rad="177800">
              <a:schemeClr val="bg1">
                <a:alpha val="39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7063980" y="2956245"/>
            <a:ext cx="1812721" cy="2623923"/>
          </a:xfrm>
          <a:custGeom>
            <a:avLst/>
            <a:gdLst>
              <a:gd name="connsiteX0" fmla="*/ 0 w 1985781"/>
              <a:gd name="connsiteY0" fmla="*/ 0 h 2623923"/>
              <a:gd name="connsiteX1" fmla="*/ 1985781 w 1985781"/>
              <a:gd name="connsiteY1" fmla="*/ 0 h 2623923"/>
              <a:gd name="connsiteX2" fmla="*/ 1985781 w 1985781"/>
              <a:gd name="connsiteY2" fmla="*/ 2623923 h 2623923"/>
              <a:gd name="connsiteX3" fmla="*/ 0 w 1985781"/>
              <a:gd name="connsiteY3" fmla="*/ 2623923 h 2623923"/>
              <a:gd name="connsiteX4" fmla="*/ 0 w 1985781"/>
              <a:gd name="connsiteY4" fmla="*/ 0 h 262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781" h="2623923">
                <a:moveTo>
                  <a:pt x="0" y="0"/>
                </a:moveTo>
                <a:lnTo>
                  <a:pt x="1985781" y="0"/>
                </a:lnTo>
                <a:lnTo>
                  <a:pt x="1985781" y="2623923"/>
                </a:lnTo>
                <a:lnTo>
                  <a:pt x="0" y="26239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6810" tIns="0" rIns="0" bIns="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Final Rate Adoption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/>
              <a:t>Report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/>
              <a:t>Prop </a:t>
            </a:r>
            <a:r>
              <a:rPr lang="en-US" sz="1400" dirty="0"/>
              <a:t>218 Notice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/>
              <a:t>Public Hearing</a:t>
            </a:r>
            <a:endParaRPr lang="en-US" sz="1400" kern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4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5 Year Rates </a:t>
            </a:r>
            <a:br>
              <a:rPr lang="en-US" dirty="0" smtClean="0"/>
            </a:br>
            <a:r>
              <a:rPr lang="en-US" dirty="0" smtClean="0"/>
              <a:t>Inside – O&amp;M Component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993" y="1470486"/>
            <a:ext cx="6709968" cy="48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6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5 Year Rates </a:t>
            </a:r>
            <a:br>
              <a:rPr lang="en-US" dirty="0" smtClean="0"/>
            </a:br>
            <a:r>
              <a:rPr lang="en-US" dirty="0" smtClean="0"/>
              <a:t>Outside – O&amp;M Component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018" y="1522413"/>
            <a:ext cx="7802376" cy="4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7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5 Year Rates </a:t>
            </a:r>
            <a:br>
              <a:rPr lang="en-US" dirty="0" smtClean="0"/>
            </a:br>
            <a:r>
              <a:rPr lang="en-US" dirty="0" smtClean="0"/>
              <a:t>Inside - IRF Component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842" y="1492916"/>
            <a:ext cx="7104527" cy="48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5 Year Rates </a:t>
            </a:r>
            <a:br>
              <a:rPr lang="en-US" dirty="0"/>
            </a:br>
            <a:r>
              <a:rPr lang="en-US" dirty="0" smtClean="0"/>
              <a:t>Outside </a:t>
            </a:r>
            <a:r>
              <a:rPr lang="en-US" dirty="0"/>
              <a:t>- IRF Component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1" y="1622323"/>
            <a:ext cx="8457678" cy="45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5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4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1B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90% Variable / 10% Fixed</a:t>
            </a:r>
          </a:p>
          <a:p>
            <a:r>
              <a:rPr lang="en-US" dirty="0" smtClean="0"/>
              <a:t>IRF – 100% Fixed – AWWA Meter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2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1B – </a:t>
            </a:r>
            <a:r>
              <a:rPr lang="en-US" sz="4000" dirty="0" smtClean="0"/>
              <a:t>90% Variable / 10%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3" y="1893925"/>
            <a:ext cx="4174957" cy="472582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IRF Component increases the Fixed Meter Charge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Based on AWWA Meter Ratios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Inside impact shown in table to the right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85170"/>
              </p:ext>
            </p:extLst>
          </p:nvPr>
        </p:nvGraphicFramePr>
        <p:xfrm>
          <a:off x="4674336" y="1893925"/>
          <a:ext cx="4191192" cy="3983512"/>
        </p:xfrm>
        <a:graphic>
          <a:graphicData uri="http://schemas.openxmlformats.org/drawingml/2006/table">
            <a:tbl>
              <a:tblPr/>
              <a:tblGrid>
                <a:gridCol w="1445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5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1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IRF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($/Meter)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$142.44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$311.58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$560.83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$1,424.33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$2,492.58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$3,738.87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0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1B - </a:t>
            </a:r>
            <a:r>
              <a:rPr lang="en-US" sz="4000" dirty="0"/>
              <a:t>90% Variable / 10%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Inside Fixed Charge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97644"/>
              </p:ext>
            </p:extLst>
          </p:nvPr>
        </p:nvGraphicFramePr>
        <p:xfrm>
          <a:off x="909081" y="1623837"/>
          <a:ext cx="7325139" cy="4611762"/>
        </p:xfrm>
        <a:graphic>
          <a:graphicData uri="http://schemas.openxmlformats.org/drawingml/2006/table">
            <a:tbl>
              <a:tblPr/>
              <a:tblGrid>
                <a:gridCol w="1559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9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7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5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2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27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Inside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Fixed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($/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Inside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($)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-$12.48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-$19.65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$343.32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$347.59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$599.46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$579.32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$1,479.03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$355.80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$2,565.65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$2,664.74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-$113.90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$3,832.61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$3,290.36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5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</a:t>
            </a:r>
            <a:r>
              <a:rPr lang="en-US" dirty="0" smtClean="0"/>
              <a:t>1B - </a:t>
            </a:r>
            <a:r>
              <a:rPr lang="en-US" sz="4000" dirty="0"/>
              <a:t>90% Variable / 10% Fixed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Outside Fixed Charge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1140"/>
              </p:ext>
            </p:extLst>
          </p:nvPr>
        </p:nvGraphicFramePr>
        <p:xfrm>
          <a:off x="904463" y="1630021"/>
          <a:ext cx="7335076" cy="4512366"/>
        </p:xfrm>
        <a:graphic>
          <a:graphicData uri="http://schemas.openxmlformats.org/drawingml/2006/table">
            <a:tbl>
              <a:tblPr/>
              <a:tblGrid>
                <a:gridCol w="1440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5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9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3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8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89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Outside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Fixed ($/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Outside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($)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$147.72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-$29.28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$178.21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$236.35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-$46.52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$393.27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$443.17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-$45.00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$686.68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$738.62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-$30.73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$1,694.22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$1,477.21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$257.52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$2,938.93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$3,398.51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-$476.56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$4,390.21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$4,195.23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5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5768" y="606287"/>
            <a:ext cx="3126874" cy="2527500"/>
          </a:xfrm>
        </p:spPr>
        <p:txBody>
          <a:bodyPr>
            <a:normAutofit/>
          </a:bodyPr>
          <a:lstStyle/>
          <a:p>
            <a:r>
              <a:rPr lang="en-US" dirty="0" smtClean="0"/>
              <a:t>Option 1B</a:t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Inside Commodity Rates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599914"/>
              </p:ext>
            </p:extLst>
          </p:nvPr>
        </p:nvGraphicFramePr>
        <p:xfrm>
          <a:off x="3733800" y="219066"/>
          <a:ext cx="5152939" cy="6038847"/>
        </p:xfrm>
        <a:graphic>
          <a:graphicData uri="http://schemas.openxmlformats.org/drawingml/2006/table">
            <a:tbl>
              <a:tblPr/>
              <a:tblGrid>
                <a:gridCol w="1323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9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1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0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Tier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Rate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UCSC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Coast AG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TWB*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36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36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04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Assumptions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6219" y="1555693"/>
            <a:ext cx="8466300" cy="47258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Estimated Usage of 2.5 BGY </a:t>
            </a:r>
          </a:p>
          <a:p>
            <a:pPr lvl="1"/>
            <a:r>
              <a:rPr lang="en-US" dirty="0" smtClean="0"/>
              <a:t>(reduced 2013 usage by approximately 17%)</a:t>
            </a:r>
          </a:p>
          <a:p>
            <a:r>
              <a:rPr lang="en-US" dirty="0" smtClean="0"/>
              <a:t>Base Revenue Requirements of $25,915,101</a:t>
            </a:r>
          </a:p>
          <a:p>
            <a:pPr lvl="1"/>
            <a:r>
              <a:rPr lang="en-US" dirty="0" smtClean="0"/>
              <a:t>Assumes a full fiscal year</a:t>
            </a:r>
          </a:p>
          <a:p>
            <a:r>
              <a:rPr lang="en-US" dirty="0" smtClean="0"/>
              <a:t>Infrastructure Reinvestment fee (IRF) Requirements of $7,794,919</a:t>
            </a:r>
          </a:p>
          <a:p>
            <a:pPr lvl="1"/>
            <a:r>
              <a:rPr lang="en-US" dirty="0" smtClean="0"/>
              <a:t>Assumes a full fiscal year</a:t>
            </a:r>
          </a:p>
          <a:p>
            <a:r>
              <a:rPr lang="en-US" dirty="0" smtClean="0"/>
              <a:t>Outside / Inside Customer difference is 14.5%</a:t>
            </a:r>
          </a:p>
          <a:p>
            <a:pPr lvl="1"/>
            <a:r>
              <a:rPr lang="en-US" dirty="0" smtClean="0"/>
              <a:t>Based on asset allocation between inside and outside customers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4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5768" y="190133"/>
            <a:ext cx="3126874" cy="3103970"/>
          </a:xfrm>
        </p:spPr>
        <p:txBody>
          <a:bodyPr>
            <a:normAutofit/>
          </a:bodyPr>
          <a:lstStyle/>
          <a:p>
            <a:r>
              <a:rPr lang="en-US" dirty="0"/>
              <a:t>Option </a:t>
            </a:r>
            <a:r>
              <a:rPr lang="en-US" dirty="0" smtClean="0"/>
              <a:t>1B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Outside Commodity Rates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66026"/>
              </p:ext>
            </p:extLst>
          </p:nvPr>
        </p:nvGraphicFramePr>
        <p:xfrm>
          <a:off x="3733800" y="219066"/>
          <a:ext cx="5152939" cy="6038847"/>
        </p:xfrm>
        <a:graphic>
          <a:graphicData uri="http://schemas.openxmlformats.org/drawingml/2006/table">
            <a:tbl>
              <a:tblPr/>
              <a:tblGrid>
                <a:gridCol w="1323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9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1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0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Tier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Outside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Rate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UCSC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Coast AG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TWB*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36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36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50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</a:t>
            </a:r>
            <a:r>
              <a:rPr lang="en-US" dirty="0" smtClean="0"/>
              <a:t>1B – </a:t>
            </a:r>
            <a:r>
              <a:rPr lang="en-US" sz="4000" dirty="0" smtClean="0"/>
              <a:t>90% Variable / 10% Fixed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SFR Sample Impacts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7" y="1557327"/>
            <a:ext cx="8895910" cy="46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</a:t>
            </a:r>
            <a:r>
              <a:rPr lang="en-US" dirty="0" smtClean="0"/>
              <a:t>1B - </a:t>
            </a:r>
            <a:r>
              <a:rPr lang="en-US" sz="4000" dirty="0"/>
              <a:t>90% Variable / 10% Fixed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Customer Impacts by Class ($)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964" y="1522413"/>
            <a:ext cx="7534484" cy="4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Option </a:t>
            </a:r>
            <a:r>
              <a:rPr lang="en-US" dirty="0" smtClean="0"/>
              <a:t>1B – </a:t>
            </a:r>
            <a:r>
              <a:rPr lang="en-US" sz="4000" dirty="0" smtClean="0"/>
              <a:t>90% Variable / 10% Fixed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Customer Impacts by Class </a:t>
            </a:r>
            <a:r>
              <a:rPr lang="en-US" dirty="0" smtClean="0"/>
              <a:t>(%)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274" y="1522413"/>
            <a:ext cx="7223865" cy="4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2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Base Rate: ~60% Variable / ~40% Fixed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7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 2A</a:t>
            </a:r>
          </a:p>
          <a:p>
            <a:pPr lvl="1"/>
            <a:r>
              <a:rPr lang="en-US" dirty="0" smtClean="0"/>
              <a:t>Base Rates - 60% Variable / 40% Fixed</a:t>
            </a:r>
          </a:p>
          <a:p>
            <a:pPr lvl="1"/>
            <a:r>
              <a:rPr lang="en-US" dirty="0" smtClean="0"/>
              <a:t>IRF – 100% Commodity</a:t>
            </a:r>
          </a:p>
          <a:p>
            <a:r>
              <a:rPr lang="en-US" dirty="0" smtClean="0"/>
              <a:t>Option 2B</a:t>
            </a:r>
          </a:p>
          <a:p>
            <a:pPr lvl="1"/>
            <a:r>
              <a:rPr lang="en-US" dirty="0" smtClean="0"/>
              <a:t>Base Rates – 60% Variable / 40% Fixed</a:t>
            </a:r>
          </a:p>
          <a:p>
            <a:pPr lvl="1"/>
            <a:r>
              <a:rPr lang="en-US" dirty="0" smtClean="0"/>
              <a:t>IRF – 100% Fixed based on AWWA Meter Ratio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0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60% Variable / 40% Fixed</a:t>
            </a:r>
          </a:p>
          <a:p>
            <a:r>
              <a:rPr lang="en-US" dirty="0" smtClean="0"/>
              <a:t>IRF – 100% Commodity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9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2A – </a:t>
            </a:r>
            <a:r>
              <a:rPr lang="en-US" sz="4000" dirty="0" smtClean="0"/>
              <a:t>60% Variable / 40%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Inside Fixed Charge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8056"/>
              </p:ext>
            </p:extLst>
          </p:nvPr>
        </p:nvGraphicFramePr>
        <p:xfrm>
          <a:off x="1131773" y="1642538"/>
          <a:ext cx="6846588" cy="4552130"/>
        </p:xfrm>
        <a:graphic>
          <a:graphicData uri="http://schemas.openxmlformats.org/drawingml/2006/table">
            <a:tbl>
              <a:tblPr/>
              <a:tblGrid>
                <a:gridCol w="1347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4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1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09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18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09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Inside Ready-to-Serve ($/Meter)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Inside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($)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-$5.23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-$15.11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-$23.86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$334.12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$347.59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-$9.18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$582.92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$579.32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$1,437.03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$313.79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$2,492.14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$2,664.74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-$187.42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$3,722.34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$3,290.36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$415.40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2A – </a:t>
            </a:r>
            <a:r>
              <a:rPr lang="en-US" sz="4000" dirty="0"/>
              <a:t>60% Variable / 40% Fixed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Outside Fixed Charge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965693"/>
              </p:ext>
            </p:extLst>
          </p:nvPr>
        </p:nvGraphicFramePr>
        <p:xfrm>
          <a:off x="824169" y="1637568"/>
          <a:ext cx="7494964" cy="4562070"/>
        </p:xfrm>
        <a:graphic>
          <a:graphicData uri="http://schemas.openxmlformats.org/drawingml/2006/table">
            <a:tbl>
              <a:tblPr/>
              <a:tblGrid>
                <a:gridCol w="151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4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6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12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18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12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Outside Ready-to-Serve ($/Meter)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Outside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($)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-$13.50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$111.12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$147.72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-$32.29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$173.39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$236.35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-$51.33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$382.73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$443.17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-$55.53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$667.73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$738.62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-$49.68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$1,646.10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$1,477.21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$209.39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$2,854.71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$3,398.51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-$560.77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$4,263.89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$4,195.23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1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7862" y="0"/>
            <a:ext cx="3029688" cy="3152775"/>
          </a:xfrm>
        </p:spPr>
        <p:txBody>
          <a:bodyPr>
            <a:normAutofit/>
          </a:bodyPr>
          <a:lstStyle/>
          <a:p>
            <a:r>
              <a:rPr lang="en-US" dirty="0" smtClean="0"/>
              <a:t>Option 2A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Inside Commodity Rates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8865"/>
              </p:ext>
            </p:extLst>
          </p:nvPr>
        </p:nvGraphicFramePr>
        <p:xfrm>
          <a:off x="2726055" y="193568"/>
          <a:ext cx="6295795" cy="5808702"/>
        </p:xfrm>
        <a:graphic>
          <a:graphicData uri="http://schemas.openxmlformats.org/drawingml/2006/table">
            <a:tbl>
              <a:tblPr/>
              <a:tblGrid>
                <a:gridCol w="1315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8387">
                  <a:extLst>
                    <a:ext uri="{9D8B030D-6E8A-4147-A177-3AD203B41FA5}">
                      <a16:colId xmlns:a16="http://schemas.microsoft.com/office/drawing/2014/main" xmlns="" val="2918798258"/>
                    </a:ext>
                  </a:extLst>
                </a:gridCol>
                <a:gridCol w="1081432">
                  <a:extLst>
                    <a:ext uri="{9D8B030D-6E8A-4147-A177-3AD203B41FA5}">
                      <a16:colId xmlns:a16="http://schemas.microsoft.com/office/drawing/2014/main" xmlns="" val="3026846741"/>
                    </a:ext>
                  </a:extLst>
                </a:gridCol>
                <a:gridCol w="1081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8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Tier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O&amp;M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IRF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Rates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Inside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Rate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UCSC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Coast AG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TWB*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0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0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89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Based on usage of 2.5 BGY under the current rate structure and FY 2017 rates, the City will collect $28.4M</a:t>
            </a:r>
          </a:p>
          <a:p>
            <a:pPr lvl="1"/>
            <a:r>
              <a:rPr lang="en-US" dirty="0" smtClean="0"/>
              <a:t>Does not include drought rates / revenue</a:t>
            </a:r>
          </a:p>
          <a:p>
            <a:pPr marL="0" indent="0">
              <a:buNone/>
            </a:pPr>
            <a:r>
              <a:rPr lang="en-US" dirty="0" smtClean="0"/>
              <a:t>The proposed financial plan will collect ~$33.7M ($25.9M + $7.8M) </a:t>
            </a:r>
          </a:p>
          <a:p>
            <a:pPr marL="0" indent="0">
              <a:buNone/>
            </a:pPr>
            <a:r>
              <a:rPr lang="en-US" dirty="0" smtClean="0"/>
              <a:t>This is an 19% increase in overall rates</a:t>
            </a:r>
          </a:p>
          <a:p>
            <a:pPr marL="0" indent="0">
              <a:buNone/>
            </a:pPr>
            <a:r>
              <a:rPr lang="en-US" dirty="0" smtClean="0"/>
              <a:t>In addition, the change in inside/outside surcharge from ~28% to 14.5% results in an increase to the inside customers of approximately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Note the overall affect is ~21% increase for</a:t>
            </a:r>
            <a:r>
              <a:rPr lang="en-US" b="1" u="sng" dirty="0" smtClean="0">
                <a:solidFill>
                  <a:schemeClr val="tx1"/>
                </a:solidFill>
              </a:rPr>
              <a:t> inside </a:t>
            </a:r>
            <a:r>
              <a:rPr lang="en-US" b="1" dirty="0" smtClean="0">
                <a:solidFill>
                  <a:schemeClr val="tx1"/>
                </a:solidFill>
              </a:rPr>
              <a:t>customer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8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5768" y="367747"/>
            <a:ext cx="2360287" cy="3051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 2A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Outside Commodity Rates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90161"/>
              </p:ext>
            </p:extLst>
          </p:nvPr>
        </p:nvGraphicFramePr>
        <p:xfrm>
          <a:off x="2600323" y="193568"/>
          <a:ext cx="6421527" cy="5869662"/>
        </p:xfrm>
        <a:graphic>
          <a:graphicData uri="http://schemas.openxmlformats.org/drawingml/2006/table">
            <a:tbl>
              <a:tblPr/>
              <a:tblGrid>
                <a:gridCol w="1228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910">
                  <a:extLst>
                    <a:ext uri="{9D8B030D-6E8A-4147-A177-3AD203B41FA5}">
                      <a16:colId xmlns:a16="http://schemas.microsoft.com/office/drawing/2014/main" xmlns="" val="2918798258"/>
                    </a:ext>
                  </a:extLst>
                </a:gridCol>
                <a:gridCol w="1103029">
                  <a:extLst>
                    <a:ext uri="{9D8B030D-6E8A-4147-A177-3AD203B41FA5}">
                      <a16:colId xmlns:a16="http://schemas.microsoft.com/office/drawing/2014/main" xmlns="" val="3026846741"/>
                    </a:ext>
                  </a:extLst>
                </a:gridCol>
                <a:gridCol w="11030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87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8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Tier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O&amp;M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IRF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Rates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Outside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Rate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UCSC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Coast AG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TWB*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0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0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90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2A – </a:t>
            </a:r>
            <a:r>
              <a:rPr lang="en-US" sz="4000" dirty="0"/>
              <a:t>60% Variable / 40%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SFR Sample Impact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62" y="1572768"/>
            <a:ext cx="8736713" cy="458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8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2A – </a:t>
            </a:r>
            <a:r>
              <a:rPr lang="en-US" sz="4000" dirty="0"/>
              <a:t>60% Variable / 40% Fixed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Customer Impacts by Class ($)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964" y="1522413"/>
            <a:ext cx="7534484" cy="4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0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Option 2A – </a:t>
            </a:r>
            <a:r>
              <a:rPr lang="en-US" sz="4000" dirty="0"/>
              <a:t>60% Variable / 40%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Customer Impacts (%)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274" y="1522413"/>
            <a:ext cx="7223865" cy="4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8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2B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60% Variable / 40% Fixed</a:t>
            </a:r>
          </a:p>
          <a:p>
            <a:r>
              <a:rPr lang="en-US" dirty="0" smtClean="0"/>
              <a:t>IRF – 100% Fixed – AWWA Ratios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3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2B – </a:t>
            </a:r>
            <a:r>
              <a:rPr lang="en-US" sz="4000" dirty="0" smtClean="0"/>
              <a:t>60% Variable / 40%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Inside Fixed Charge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43828"/>
              </p:ext>
            </p:extLst>
          </p:nvPr>
        </p:nvGraphicFramePr>
        <p:xfrm>
          <a:off x="929896" y="1617421"/>
          <a:ext cx="7299703" cy="4554774"/>
        </p:xfrm>
        <a:graphic>
          <a:graphicData uri="http://schemas.openxmlformats.org/drawingml/2006/table">
            <a:tbl>
              <a:tblPr/>
              <a:tblGrid>
                <a:gridCol w="1510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7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5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33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25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10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Inside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Fixed Charge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($/Meter)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Inside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($)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$186.04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$293.81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$118.58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$645.70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$347.59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$302.40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$1,143.75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$579.32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$582.95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$2,861.36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$1,738.12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$4,984.72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$2,664.74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$2,305.16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$7,461.21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$3,290.36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$4,154.27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5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2B – </a:t>
            </a:r>
            <a:r>
              <a:rPr lang="en-US" sz="4000" dirty="0"/>
              <a:t>60% Variable / 40%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Outside Fixed Charge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03421"/>
              </p:ext>
            </p:extLst>
          </p:nvPr>
        </p:nvGraphicFramePr>
        <p:xfrm>
          <a:off x="922441" y="1607482"/>
          <a:ext cx="7297219" cy="4564714"/>
        </p:xfrm>
        <a:graphic>
          <a:graphicData uri="http://schemas.openxmlformats.org/drawingml/2006/table">
            <a:tbl>
              <a:tblPr/>
              <a:tblGrid>
                <a:gridCol w="1507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6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7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0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6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13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Outside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Fixed Charge 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($/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Outside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($)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$111.58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$213.10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$147.72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$236.35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$111.83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$739.64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$443.17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$301.38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$1,310.16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$738.62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$592.75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$3,277.66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$1,477.21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$1,840.95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$5,709.93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$3,398.51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$2,294.45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10-in</a:t>
                      </a:r>
                    </a:p>
                  </a:txBody>
                  <a:tcPr marL="1714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$8,546.72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$4,195.23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$4,332.51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9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6437" y="546652"/>
            <a:ext cx="3126874" cy="2315817"/>
          </a:xfrm>
        </p:spPr>
        <p:txBody>
          <a:bodyPr>
            <a:normAutofit/>
          </a:bodyPr>
          <a:lstStyle/>
          <a:p>
            <a:r>
              <a:rPr lang="en-US" dirty="0" smtClean="0"/>
              <a:t>Option 2B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Inside Commodity Rates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0692"/>
              </p:ext>
            </p:extLst>
          </p:nvPr>
        </p:nvGraphicFramePr>
        <p:xfrm>
          <a:off x="3762861" y="140871"/>
          <a:ext cx="5122721" cy="5850432"/>
        </p:xfrm>
        <a:graphic>
          <a:graphicData uri="http://schemas.openxmlformats.org/drawingml/2006/table">
            <a:tbl>
              <a:tblPr/>
              <a:tblGrid>
                <a:gridCol w="1202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8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7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9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Tier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Rate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UCSC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28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Coast AG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2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28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128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0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5768" y="367747"/>
            <a:ext cx="3126874" cy="2954883"/>
          </a:xfrm>
        </p:spPr>
        <p:txBody>
          <a:bodyPr>
            <a:normAutofit/>
          </a:bodyPr>
          <a:lstStyle/>
          <a:p>
            <a:r>
              <a:rPr lang="en-US" dirty="0" smtClean="0"/>
              <a:t>Option 2B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Outside Commodity Rates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598"/>
              </p:ext>
            </p:extLst>
          </p:nvPr>
        </p:nvGraphicFramePr>
        <p:xfrm>
          <a:off x="3774824" y="165215"/>
          <a:ext cx="5160454" cy="5901173"/>
        </p:xfrm>
        <a:graphic>
          <a:graphicData uri="http://schemas.openxmlformats.org/drawingml/2006/table">
            <a:tbl>
              <a:tblPr/>
              <a:tblGrid>
                <a:gridCol w="1226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6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6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06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7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Tier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Commodity Rate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5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UCSC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51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Coast AG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TWB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5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51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3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151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Surcharge</a:t>
                      </a:r>
                    </a:p>
                  </a:txBody>
                  <a:tcPr marL="10686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8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2B – </a:t>
            </a:r>
            <a:r>
              <a:rPr lang="en-US" sz="4000" dirty="0"/>
              <a:t>60% Variable / 40%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SFR Sample Impact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83" y="1602730"/>
            <a:ext cx="8670060" cy="45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8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Year Financial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681655"/>
              </p:ext>
            </p:extLst>
          </p:nvPr>
        </p:nvGraphicFramePr>
        <p:xfrm>
          <a:off x="60701" y="1600817"/>
          <a:ext cx="8965313" cy="2832655"/>
        </p:xfrm>
        <a:graphic>
          <a:graphicData uri="http://schemas.openxmlformats.org/drawingml/2006/table">
            <a:tbl>
              <a:tblPr/>
              <a:tblGrid>
                <a:gridCol w="1677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87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5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12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20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9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FYE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FYE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FYE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FYE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FYE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FYE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O&amp;M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$28,418,253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$25,915,101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$28,128,488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$30,059,525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$31,604,455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$33,241,638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IRF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$7,794,919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$8,700,797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$9,166,040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$10,169,506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$11,239,068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Rate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$3,342,244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$3,342,244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$3,342,244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$3,342,244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 Requirement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$28,418,253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$33,710,020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$40,171,529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$42,567,809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$45,116,205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$47,822,950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8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% Change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1958265"/>
                  </a:ext>
                </a:extLst>
              </a:tr>
              <a:tr h="2298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8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701" y="4552335"/>
            <a:ext cx="8866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FY 2017 rates will be implemented in Oct 2016. Revenues generated in this fiscal year will be 3 month adopted 2017 rates and 9 month of proposed rates. Revenues are projected to be ~$32.3M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8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2B – </a:t>
            </a:r>
            <a:r>
              <a:rPr lang="en-US" sz="4000" dirty="0"/>
              <a:t>60% Variable / 40% Fixed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Customer Impacts by Class ($)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964" y="1522413"/>
            <a:ext cx="7534484" cy="4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1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Option 2B – </a:t>
            </a:r>
            <a:r>
              <a:rPr lang="en-US" sz="4000" dirty="0"/>
              <a:t>60% Variable / 40% Fixed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Customer Impacts (%)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274" y="1522413"/>
            <a:ext cx="7223865" cy="4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ECB1-8692-4210-A6FF-CEF0A2B2E3EF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8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Pricing Objectives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ECB1-8692-4210-A6FF-CEF0A2B2E3EF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7959763"/>
              </p:ext>
            </p:extLst>
          </p:nvPr>
        </p:nvGraphicFramePr>
        <p:xfrm>
          <a:off x="599432" y="1413934"/>
          <a:ext cx="7673531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7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Pricing Objective Exercise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ECB1-8692-4210-A6FF-CEF0A2B2E3EF}" type="slidenum">
              <a:rPr lang="en-US" smtClean="0"/>
              <a:pPr/>
              <a:t>64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31790"/>
              </p:ext>
            </p:extLst>
          </p:nvPr>
        </p:nvGraphicFramePr>
        <p:xfrm>
          <a:off x="1548143" y="1782106"/>
          <a:ext cx="6232724" cy="4508460"/>
        </p:xfrm>
        <a:graphic>
          <a:graphicData uri="http://schemas.openxmlformats.org/drawingml/2006/table">
            <a:tbl>
              <a:tblPr/>
              <a:tblGrid>
                <a:gridCol w="1900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2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1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Importance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Rankings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Pricing Objectives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6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Most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Important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Revenue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Sufficiency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Very Important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Promotes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Revenue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033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Perceived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Fair to the Public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Affordability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Essential Use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Customer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Understanding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Promotes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Rate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Important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Tool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Drought Management Action Plan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16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Equitable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Allocating CIP Cost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446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Potential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Mechanism for Alt. Water Supply &amp; </a:t>
                      </a:r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Conservation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16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Scientific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628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Align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&amp; Demand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Mitigate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Impact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2033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Least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Economic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Easy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Administer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Rewards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 Conservation Effort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Easy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Implement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1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Based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Individual Needs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82357" y="1443552"/>
            <a:ext cx="7327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Most Important / Critical = 1; Very Important = 2; Important = 3; Least Important = 4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3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Boils down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want a rate structure that achieves affordability / promotes conservation?</a:t>
            </a:r>
          </a:p>
          <a:p>
            <a:r>
              <a:rPr lang="en-US" dirty="0" smtClean="0"/>
              <a:t>Or do we want to achieve revenue / rate stability?</a:t>
            </a:r>
          </a:p>
          <a:p>
            <a:endParaRPr lang="en-US" dirty="0"/>
          </a:p>
          <a:p>
            <a:r>
              <a:rPr lang="en-US" dirty="0" smtClean="0"/>
              <a:t>What is the main purpose of the water rate structure?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1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Pricing Objective Exercise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ECB1-8692-4210-A6FF-CEF0A2B2E3EF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548143" y="1782106"/>
          <a:ext cx="6232724" cy="4508460"/>
        </p:xfrm>
        <a:graphic>
          <a:graphicData uri="http://schemas.openxmlformats.org/drawingml/2006/table">
            <a:tbl>
              <a:tblPr/>
              <a:tblGrid>
                <a:gridCol w="1900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2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1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Importance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Rankings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Pricing Objectives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6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Most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Important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Revenue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Sufficiency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Very Important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Promotes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Revenue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033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Perceived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Fair to the Public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Affordability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Essential Use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Customer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Understanding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Promotes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Rate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Important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Tool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Drought Management Action Plan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16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Equitable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Allocating CIP Cost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446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Potential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Mechanism for Alt. Water Supply &amp; </a:t>
                      </a:r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Conservation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16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Scientific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628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Align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&amp; Demand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Mitigate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Impact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2033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Least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Economic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Easy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Administer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Rewards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 Conservation Effort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Easy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Implement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1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Based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Individual Needs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82357" y="1443552"/>
            <a:ext cx="7327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Most Important / Critical = 1; Very Important = 2; Important = 3; Least Important = 4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9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Scenarios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7043" y="1522771"/>
            <a:ext cx="8546932" cy="472582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Option 1A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Normal Rates with RTS and Tiered Rates </a:t>
            </a:r>
            <a:r>
              <a:rPr lang="en-US" dirty="0" smtClean="0"/>
              <a:t>- 90</a:t>
            </a:r>
            <a:r>
              <a:rPr lang="en-US" dirty="0"/>
              <a:t>% Variable / 10% Fixed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IRF – 100% Commodity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Option 1B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Normal Rates with RTS and Tiered Rates </a:t>
            </a:r>
            <a:r>
              <a:rPr lang="en-US" dirty="0" smtClean="0"/>
              <a:t>- </a:t>
            </a:r>
            <a:r>
              <a:rPr lang="en-US" dirty="0"/>
              <a:t>90% Variable / 10% </a:t>
            </a:r>
            <a:r>
              <a:rPr lang="en-US" dirty="0" smtClean="0"/>
              <a:t>Fixed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IRF – 100% Fixed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Option 2A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Normal Rates with RTS and Tiered Rates </a:t>
            </a:r>
            <a:r>
              <a:rPr lang="en-US" dirty="0" smtClean="0"/>
              <a:t>- </a:t>
            </a:r>
            <a:r>
              <a:rPr lang="en-US" dirty="0"/>
              <a:t>60% Variable / 40% Fixed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IRF – </a:t>
            </a:r>
            <a:r>
              <a:rPr lang="en-US" dirty="0"/>
              <a:t>100% </a:t>
            </a:r>
            <a:r>
              <a:rPr lang="en-US" dirty="0" smtClean="0"/>
              <a:t>Commodity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Option 2B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Normal Rates with RTS and Tiered Rates </a:t>
            </a:r>
            <a:r>
              <a:rPr lang="en-US" dirty="0" smtClean="0"/>
              <a:t>- </a:t>
            </a:r>
            <a:r>
              <a:rPr lang="en-US" dirty="0"/>
              <a:t>60% Variable / 40% Fixed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IRF – </a:t>
            </a:r>
            <a:r>
              <a:rPr lang="en-US" dirty="0"/>
              <a:t>100% </a:t>
            </a:r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9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7043" y="286605"/>
            <a:ext cx="7703348" cy="1101930"/>
          </a:xfrm>
        </p:spPr>
        <p:txBody>
          <a:bodyPr>
            <a:normAutofit fontScale="90000"/>
          </a:bodyPr>
          <a:lstStyle/>
          <a:p>
            <a:r>
              <a:rPr lang="en-US"/>
              <a:t>Summary of Rate Scenario Impact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68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911734" y="1809211"/>
          <a:ext cx="6973755" cy="2570833"/>
        </p:xfrm>
        <a:graphic>
          <a:graphicData uri="http://schemas.openxmlformats.org/drawingml/2006/table">
            <a:tbl>
              <a:tblPr/>
              <a:tblGrid>
                <a:gridCol w="1619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1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3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32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3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34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2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SFR Bills - Inside, 5/8"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Meter, includes Elevation Surcharge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ccf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 ccf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4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1A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$143.67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1B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$128.91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2A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$128.43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$113.64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4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69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01" y="1563624"/>
            <a:ext cx="871517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1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Legal Environment of Rate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sz="2200" dirty="0"/>
              <a:t>Cost of Service Requirements</a:t>
            </a:r>
          </a:p>
          <a:p>
            <a:pPr lvl="1"/>
            <a:r>
              <a:rPr lang="en-US" dirty="0"/>
              <a:t>Proposition 218 and Proposition 26 (Article XIIIC and XIIID of California Constitution)</a:t>
            </a:r>
          </a:p>
          <a:p>
            <a:pPr lvl="1"/>
            <a:r>
              <a:rPr lang="en-US" dirty="0"/>
              <a:t>California Government Code 54999</a:t>
            </a:r>
          </a:p>
          <a:p>
            <a:pPr lvl="2"/>
            <a:endParaRPr lang="en-US" sz="2200" dirty="0"/>
          </a:p>
          <a:p>
            <a:r>
              <a:rPr lang="en-US" sz="2200" dirty="0"/>
              <a:t>Pass-through Provision</a:t>
            </a:r>
          </a:p>
          <a:p>
            <a:pPr lvl="1"/>
            <a:r>
              <a:rPr lang="en-US" dirty="0"/>
              <a:t>AB 3030 – Section 53756 of the Government Code</a:t>
            </a:r>
          </a:p>
          <a:p>
            <a:pPr lvl="2"/>
            <a:endParaRPr lang="en-US" sz="2200" dirty="0"/>
          </a:p>
          <a:p>
            <a:r>
              <a:rPr lang="en-US" sz="2200" dirty="0"/>
              <a:t>Water Conservation</a:t>
            </a:r>
          </a:p>
          <a:p>
            <a:pPr lvl="1"/>
            <a:r>
              <a:rPr lang="en-US" dirty="0"/>
              <a:t>Article X of California Constitution</a:t>
            </a:r>
          </a:p>
          <a:p>
            <a:pPr lvl="1"/>
            <a:r>
              <a:rPr lang="en-US" dirty="0"/>
              <a:t>CA Water Code Chapter 3.4 – Allocation-based Conservation Water Pricing (AB 2882)</a:t>
            </a:r>
          </a:p>
          <a:p>
            <a:pPr marL="402336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3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</a:t>
            </a:r>
            <a:r>
              <a:rPr lang="en-US" smtClean="0"/>
              <a:t>Financial Stability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97043" y="1658109"/>
          <a:ext cx="8229600" cy="4285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93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Scenarios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Option 1A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Option 1B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Option 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Option 2B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5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Fixed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501">
                <a:tc>
                  <a:txBody>
                    <a:bodyPr/>
                    <a:lstStyle/>
                    <a:p>
                      <a:pPr lvl="0"/>
                      <a:r>
                        <a:rPr lang="en-US" sz="2400" dirty="0" smtClean="0"/>
                        <a:t>Tier 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501">
                <a:tc>
                  <a:txBody>
                    <a:bodyPr/>
                    <a:lstStyle/>
                    <a:p>
                      <a:pPr lvl="0"/>
                      <a:r>
                        <a:rPr lang="en-US" sz="2400" dirty="0" smtClean="0"/>
                        <a:t>Tier 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501">
                <a:tc>
                  <a:txBody>
                    <a:bodyPr/>
                    <a:lstStyle/>
                    <a:p>
                      <a:pPr lvl="0"/>
                      <a:r>
                        <a:rPr lang="en-US" sz="2400" dirty="0" smtClean="0"/>
                        <a:t>Tier 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501">
                <a:tc>
                  <a:txBody>
                    <a:bodyPr/>
                    <a:lstStyle/>
                    <a:p>
                      <a:pPr lvl="0"/>
                      <a:r>
                        <a:rPr lang="en-US" sz="2400" dirty="0" smtClean="0"/>
                        <a:t>Tier 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501">
                <a:tc>
                  <a:txBody>
                    <a:bodyPr/>
                    <a:lstStyle/>
                    <a:p>
                      <a:pPr lvl="0"/>
                      <a:r>
                        <a:rPr lang="en-US" sz="2400" dirty="0" smtClean="0"/>
                        <a:t>Uniform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9501">
                <a:tc>
                  <a:txBody>
                    <a:bodyPr/>
                    <a:lstStyle/>
                    <a:p>
                      <a:pPr lvl="0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5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Evaluated Scenarios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7042" y="1522771"/>
            <a:ext cx="8673805" cy="472582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Normal Rates with RTS and Tiered Rates ($25.9M)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dirty="0" smtClean="0"/>
              <a:t>90% Variable / 10% Fixed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dirty="0" smtClean="0"/>
              <a:t>60% Variable / 40% Fixed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IRF ($7.8M)</a:t>
            </a:r>
          </a:p>
          <a:p>
            <a:pPr marL="806958" lvl="1" indent="-514350">
              <a:buFont typeface="+mj-lt"/>
              <a:buAutoNum type="alphaLcParenR"/>
            </a:pPr>
            <a:r>
              <a:rPr lang="en-US" dirty="0" smtClean="0"/>
              <a:t>100% Commodity</a:t>
            </a:r>
          </a:p>
          <a:p>
            <a:pPr marL="806958" lvl="1" indent="-514350">
              <a:buFont typeface="+mj-lt"/>
              <a:buAutoNum type="alphaLcParenR"/>
            </a:pPr>
            <a:r>
              <a:rPr lang="en-US" dirty="0" smtClean="0"/>
              <a:t>100% Fixed based on Meter Size (AWWA Ratio)</a:t>
            </a:r>
          </a:p>
          <a:p>
            <a:pPr marL="0" indent="0">
              <a:buNone/>
            </a:pPr>
            <a:r>
              <a:rPr lang="en-US" dirty="0" smtClean="0"/>
              <a:t>Total of 4 scenarios were evaluated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Given the current legal climate, Tier break points need to have a clear and logical rationale</a:t>
            </a:r>
          </a:p>
          <a:p>
            <a:r>
              <a:rPr lang="en-US" sz="2000" dirty="0" smtClean="0"/>
              <a:t>Average Winter use – used as a proxy to determine indoor household needs for lowest cost water (Tier 1)</a:t>
            </a:r>
          </a:p>
          <a:p>
            <a:r>
              <a:rPr lang="en-US" sz="2000" dirty="0" smtClean="0"/>
              <a:t>Average Summer use – average indoor use plus outdoor needs (Tier 3)</a:t>
            </a:r>
            <a:endParaRPr lang="en-US" sz="12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7128"/>
              </p:ext>
            </p:extLst>
          </p:nvPr>
        </p:nvGraphicFramePr>
        <p:xfrm>
          <a:off x="783168" y="3429000"/>
          <a:ext cx="7472312" cy="283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4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4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9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1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Proposed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 Break Rationale</a:t>
                      </a:r>
                      <a:endParaRPr kumimoji="0"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Tier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0-4 </a:t>
                      </a:r>
                      <a:r>
                        <a:rPr lang="en-US" sz="1600" dirty="0">
                          <a:effectLst/>
                        </a:rPr>
                        <a:t>units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0-5 </a:t>
                      </a:r>
                      <a:r>
                        <a:rPr lang="en-US" sz="1600" dirty="0">
                          <a:effectLst/>
                        </a:rPr>
                        <a:t>units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Winter usage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Tier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5-9 units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6-7 </a:t>
                      </a:r>
                      <a:r>
                        <a:rPr lang="en-US" sz="1600" dirty="0">
                          <a:effectLst/>
                        </a:rPr>
                        <a:t>units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Fall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Tier 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10-14 units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8-9 units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Summer Usage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78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 4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15-18 Units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&amp; above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78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 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above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Definition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3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of Proposed Rate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Rate Structures</a:t>
            </a:r>
          </a:p>
          <a:p>
            <a:pPr lvl="1"/>
            <a:r>
              <a:rPr lang="en-US" sz="2400" dirty="0"/>
              <a:t>SFR – Inclining </a:t>
            </a:r>
            <a:r>
              <a:rPr lang="en-US" sz="2400" dirty="0" smtClean="0"/>
              <a:t>Tiers</a:t>
            </a:r>
          </a:p>
          <a:p>
            <a:pPr lvl="2"/>
            <a:r>
              <a:rPr lang="en-US" sz="1600" dirty="0" smtClean="0"/>
              <a:t>4 </a:t>
            </a:r>
            <a:r>
              <a:rPr lang="en-US" sz="1600" dirty="0"/>
              <a:t>Tiers: </a:t>
            </a:r>
            <a:endParaRPr lang="en-US" sz="1600" dirty="0" smtClean="0"/>
          </a:p>
          <a:p>
            <a:pPr lvl="3"/>
            <a:r>
              <a:rPr lang="en-US" sz="1600" dirty="0" smtClean="0"/>
              <a:t>Tier 1: 0 to 5ccf</a:t>
            </a:r>
          </a:p>
          <a:p>
            <a:pPr lvl="3"/>
            <a:r>
              <a:rPr lang="en-US" sz="1600" dirty="0" smtClean="0"/>
              <a:t>Tier 2: 6 to 7ccf</a:t>
            </a:r>
          </a:p>
          <a:p>
            <a:pPr lvl="3"/>
            <a:r>
              <a:rPr lang="en-US" sz="1600" dirty="0" smtClean="0"/>
              <a:t>Tier 3: 8 to 9 </a:t>
            </a:r>
            <a:r>
              <a:rPr lang="en-US" sz="1600" dirty="0" err="1" smtClean="0"/>
              <a:t>ccf</a:t>
            </a:r>
            <a:endParaRPr lang="en-US" sz="1600" dirty="0" smtClean="0"/>
          </a:p>
          <a:p>
            <a:pPr lvl="3"/>
            <a:r>
              <a:rPr lang="en-US" sz="1600" dirty="0" smtClean="0"/>
              <a:t>Tier 4: 10</a:t>
            </a:r>
            <a:r>
              <a:rPr lang="en-US" sz="1600" dirty="0"/>
              <a:t>+ </a:t>
            </a:r>
            <a:r>
              <a:rPr lang="en-US" sz="1600" dirty="0" err="1" smtClean="0"/>
              <a:t>ccf</a:t>
            </a:r>
            <a:endParaRPr lang="en-US" sz="1600" dirty="0"/>
          </a:p>
          <a:p>
            <a:pPr lvl="1"/>
            <a:r>
              <a:rPr lang="en-US" sz="2400" dirty="0"/>
              <a:t>MFR – Same Tiered rates as SFR but based on # of DU’s</a:t>
            </a:r>
          </a:p>
          <a:p>
            <a:pPr lvl="1"/>
            <a:r>
              <a:rPr lang="en-US" sz="2400" dirty="0"/>
              <a:t>COM,UCSC, and North Coast Ag –Uniform</a:t>
            </a:r>
          </a:p>
          <a:p>
            <a:pPr lvl="1"/>
            <a:r>
              <a:rPr lang="en-US" sz="2400" dirty="0"/>
              <a:t>Landscape – </a:t>
            </a:r>
            <a:r>
              <a:rPr lang="en-US" sz="2400" dirty="0" smtClean="0"/>
              <a:t>Simple Water Budget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Water Rate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0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D25B326CE054E9EC4253DB7221835" ma:contentTypeVersion="2" ma:contentTypeDescription="Create a new document." ma:contentTypeScope="" ma:versionID="3e5d1c9c03f3c890ba380564227b035f">
  <xsd:schema xmlns:xsd="http://www.w3.org/2001/XMLSchema" xmlns:xs="http://www.w3.org/2001/XMLSchema" xmlns:p="http://schemas.microsoft.com/office/2006/metadata/properties" xmlns:ns2="9db3acdc-9024-421a-86fb-dc74c805b941" targetNamespace="http://schemas.microsoft.com/office/2006/metadata/properties" ma:root="true" ma:fieldsID="ced20d91862f5e2eb09c9861fad0fd30" ns2:_="">
    <xsd:import namespace="9db3acdc-9024-421a-86fb-dc74c805b9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3acdc-9024-421a-86fb-dc74c805b9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1F201-C786-4289-AD9B-EBAA5E92D9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b3acdc-9024-421a-86fb-dc74c805b9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F65AF0-FE16-4033-94EA-129B7E25CB43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9db3acdc-9024-421a-86fb-dc74c805b941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B5C5CBE-0373-479A-8C9A-80B53BE8C2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9649</TotalTime>
  <Words>6276</Words>
  <Application>Microsoft Macintosh PowerPoint</Application>
  <PresentationFormat>On-screen Show (4:3)</PresentationFormat>
  <Paragraphs>2625</Paragraphs>
  <Slides>71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Retrospect</vt:lpstr>
      <vt:lpstr>City of Santa Cruz</vt:lpstr>
      <vt:lpstr>Agenda</vt:lpstr>
      <vt:lpstr>Steps in Conducting a Rate Study</vt:lpstr>
      <vt:lpstr>Key Assumptions</vt:lpstr>
      <vt:lpstr>Financial Impact</vt:lpstr>
      <vt:lpstr>5 Year Financial Plan</vt:lpstr>
      <vt:lpstr>Legal Environment of Rate Making</vt:lpstr>
      <vt:lpstr>Tier Definition</vt:lpstr>
      <vt:lpstr>Summary of Proposed Rate Structure</vt:lpstr>
      <vt:lpstr>Pricing Objectives</vt:lpstr>
      <vt:lpstr>Proposed Rate Structure</vt:lpstr>
      <vt:lpstr>Proposed 5 Years Rates Inside – Fixed Rates</vt:lpstr>
      <vt:lpstr>Proposed 5 Years Rates Outside – Fixed Rates</vt:lpstr>
      <vt:lpstr>Total Proposed Commodity Charge</vt:lpstr>
      <vt:lpstr>Total Proposed Commodity Charge</vt:lpstr>
      <vt:lpstr>Customer Impact for Single Family</vt:lpstr>
      <vt:lpstr>5 Year Rate Impact for Single Family – 5/8” Meter</vt:lpstr>
      <vt:lpstr>Customer Impact for Multi-Family 10 units and 1.5” meter</vt:lpstr>
      <vt:lpstr>5 Year Rate Impact for Multi-Family 10 units with 1.5” Meter</vt:lpstr>
      <vt:lpstr>Next Steps</vt:lpstr>
      <vt:lpstr>Discussion</vt:lpstr>
      <vt:lpstr>Option 1A – 90% Variable / 10% Fixed Inside Fixed Charge</vt:lpstr>
      <vt:lpstr>Option 1A – 90% Variable / 10% Fixed Outside Fixed Charge</vt:lpstr>
      <vt:lpstr>Justification for Tiered Rates Inside City</vt:lpstr>
      <vt:lpstr>Justification for Tiered Rates Outside City</vt:lpstr>
      <vt:lpstr>Option 1A  Inside Commodity Rates</vt:lpstr>
      <vt:lpstr>PowerPoint Presentation</vt:lpstr>
      <vt:lpstr>Option 1A – 90% Variable / 10% Fixed Customer Impacts by Class ($)</vt:lpstr>
      <vt:lpstr> Option 1A – 90% Variable / 10% Fixed Customer Impacts (%)</vt:lpstr>
      <vt:lpstr>Proposed 5 Year Rates  Inside – O&amp;M Component</vt:lpstr>
      <vt:lpstr>Proposed 5 Year Rates  Outside – O&amp;M Component</vt:lpstr>
      <vt:lpstr>Proposed 5 Year Rates  Inside - IRF Component</vt:lpstr>
      <vt:lpstr>Proposed 5 Year Rates  Outside - IRF Component</vt:lpstr>
      <vt:lpstr>Appendix</vt:lpstr>
      <vt:lpstr>Option 1B</vt:lpstr>
      <vt:lpstr>Option 1B – 90% Variable / 10% Fixed Impact</vt:lpstr>
      <vt:lpstr>Option 1B - 90% Variable / 10% Fixed Inside Fixed Charge</vt:lpstr>
      <vt:lpstr>Option 1B - 90% Variable / 10% Fixed Outside Fixed Charge</vt:lpstr>
      <vt:lpstr>Option 1B   Inside Commodity Rates</vt:lpstr>
      <vt:lpstr>Option 1B   Outside Commodity Rates</vt:lpstr>
      <vt:lpstr>Option 1B – 90% Variable / 10% Fixed SFR Sample Impacts</vt:lpstr>
      <vt:lpstr>Option 1B - 90% Variable / 10% Fixed Customer Impacts by Class ($)</vt:lpstr>
      <vt:lpstr> Option 1B – 90% Variable / 10% Fixed Customer Impacts by Class (%)</vt:lpstr>
      <vt:lpstr>Scenario 2</vt:lpstr>
      <vt:lpstr>Scenario 2 Options</vt:lpstr>
      <vt:lpstr>Option 2A</vt:lpstr>
      <vt:lpstr>Option 2A – 60% Variable / 40% Fixed Inside Fixed Charge</vt:lpstr>
      <vt:lpstr>Option 2A – 60% Variable / 40% Fixed Outside Fixed Charge</vt:lpstr>
      <vt:lpstr>Option 2A  Inside Commodity Rates</vt:lpstr>
      <vt:lpstr>Option 2A   Outside Commodity Rates</vt:lpstr>
      <vt:lpstr>Option 2A – 60% Variable / 40% Fixed SFR Sample Impact</vt:lpstr>
      <vt:lpstr>Option 2A – 60% Variable / 40% Fixed Customer Impacts by Class ($)</vt:lpstr>
      <vt:lpstr> Option 2A – 60% Variable / 40% Fixed Customer Impacts (%)</vt:lpstr>
      <vt:lpstr>Option 2B</vt:lpstr>
      <vt:lpstr>Option 2B – 60% Variable / 40% Fixed Inside Fixed Charge</vt:lpstr>
      <vt:lpstr>Option 2B – 60% Variable / 40% Fixed Outside Fixed Charge</vt:lpstr>
      <vt:lpstr>Option 2B  Inside Commodity Rates</vt:lpstr>
      <vt:lpstr>Option 2B   Outside Commodity Rates</vt:lpstr>
      <vt:lpstr>Option 2B – 60% Variable / 40% Fixed SFR Sample Impact</vt:lpstr>
      <vt:lpstr>Option 2B – 60% Variable / 40% Fixed Customer Impacts by Class ($)</vt:lpstr>
      <vt:lpstr> Option 2B – 60% Variable / 40% Fixed Customer Impacts (%)</vt:lpstr>
      <vt:lpstr>Pricing Objectives</vt:lpstr>
      <vt:lpstr>Conservation Pricing Objectives</vt:lpstr>
      <vt:lpstr>Pricing Objective Exercise</vt:lpstr>
      <vt:lpstr>Boils down to</vt:lpstr>
      <vt:lpstr>Pricing Objective Exercise</vt:lpstr>
      <vt:lpstr>Summary of Scenarios</vt:lpstr>
      <vt:lpstr>Summary of Rate Scenario Impact</vt:lpstr>
      <vt:lpstr>Summary</vt:lpstr>
      <vt:lpstr>Summary of Financial Stability</vt:lpstr>
      <vt:lpstr>Evaluated Scenarios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Rate Update Yorba Linda Water District</dc:title>
  <dc:creator>Khanh Phan</dc:creator>
  <cp:lastModifiedBy>Brent Haddad</cp:lastModifiedBy>
  <cp:revision>388</cp:revision>
  <cp:lastPrinted>2016-06-14T23:06:37Z</cp:lastPrinted>
  <dcterms:created xsi:type="dcterms:W3CDTF">2014-06-25T04:34:10Z</dcterms:created>
  <dcterms:modified xsi:type="dcterms:W3CDTF">2016-08-15T19:38:25Z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0x01010038BD25B326CE054E9EC4253DB7221835</vt:lpwstr>
  </property>
</Properties>
</file>